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80" r:id="rId3"/>
    <p:sldId id="299" r:id="rId4"/>
    <p:sldId id="298" r:id="rId5"/>
    <p:sldId id="311" r:id="rId6"/>
    <p:sldId id="303" r:id="rId7"/>
    <p:sldId id="312" r:id="rId8"/>
    <p:sldId id="301" r:id="rId9"/>
    <p:sldId id="296" r:id="rId10"/>
    <p:sldId id="267" r:id="rId11"/>
    <p:sldId id="260" r:id="rId12"/>
    <p:sldId id="261" r:id="rId13"/>
    <p:sldId id="262" r:id="rId14"/>
    <p:sldId id="263" r:id="rId15"/>
    <p:sldId id="281" r:id="rId16"/>
    <p:sldId id="313" r:id="rId17"/>
    <p:sldId id="314" r:id="rId18"/>
    <p:sldId id="315" r:id="rId19"/>
    <p:sldId id="316" r:id="rId20"/>
    <p:sldId id="317" r:id="rId21"/>
    <p:sldId id="318" r:id="rId22"/>
    <p:sldId id="319" r:id="rId23"/>
    <p:sldId id="320" r:id="rId24"/>
    <p:sldId id="321"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D6519C-D8FB-4F41-A7BB-A43F115D5728}" type="datetimeFigureOut">
              <a:rPr lang="fr-FR" smtClean="0"/>
              <a:pPr/>
              <a:t>11/04/2013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8EA403-D093-4E52-87F7-93D20BB39B12}"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C75895-057D-4E83-A773-7A04D0433CCA}" type="datetimeFigureOut">
              <a:rPr lang="fr-FR" smtClean="0"/>
              <a:pPr/>
              <a:t>11/04/2013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EF2EA87-562B-4F14-A252-56FD691F933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F2EA87-562B-4F14-A252-56FD691F933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F2EA87-562B-4F14-A252-56FD691F933C}"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F2EA87-562B-4F14-A252-56FD691F933C}"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9588FBE5-B5E0-4949-9023-06EFC4B1BB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88FBE5-B5E0-4949-9023-06EFC4B1BB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88FBE5-B5E0-4949-9023-06EFC4B1BB6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C2FE344-D90D-405C-806A-A13B8C811CAB}" type="datetimeFigureOut">
              <a:rPr lang="fr-FR" smtClean="0"/>
              <a:pPr/>
              <a:t>11/04/2013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588FBE5-B5E0-4949-9023-06EFC4B1BB6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2FE344-D90D-405C-806A-A13B8C811CAB}" type="datetimeFigureOut">
              <a:rPr lang="fr-FR" smtClean="0"/>
              <a:pPr/>
              <a:t>11/04/2013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88FBE5-B5E0-4949-9023-06EFC4B1BB6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764704"/>
            <a:ext cx="7162578" cy="3507250"/>
          </a:xfrm>
        </p:spPr>
        <p:txBody>
          <a:bodyPr anchor="ctr" anchorCtr="1">
            <a:noAutofit/>
          </a:bodyPr>
          <a:lstStyle/>
          <a:p>
            <a:pPr algn="ctr"/>
            <a:r>
              <a:rPr lang="fr-FR" sz="7200" dirty="0" smtClean="0"/>
              <a:t>Intervention du Jeudi 11 Avril</a:t>
            </a:r>
            <a:endParaRPr lang="fr-FR" sz="7200" dirty="0"/>
          </a:p>
        </p:txBody>
      </p:sp>
      <p:sp>
        <p:nvSpPr>
          <p:cNvPr id="3" name="Sous-titre 2"/>
          <p:cNvSpPr>
            <a:spLocks noGrp="1"/>
          </p:cNvSpPr>
          <p:nvPr>
            <p:ph type="subTitle" idx="1"/>
          </p:nvPr>
        </p:nvSpPr>
        <p:spPr>
          <a:xfrm>
            <a:off x="539552" y="5013176"/>
            <a:ext cx="8029524" cy="1512168"/>
          </a:xfrm>
        </p:spPr>
        <p:txBody>
          <a:bodyPr>
            <a:normAutofit fontScale="92500" lnSpcReduction="20000"/>
          </a:bodyPr>
          <a:lstStyle/>
          <a:p>
            <a:pPr algn="ctr"/>
            <a:r>
              <a:rPr lang="fr-FR" sz="4000" dirty="0" smtClean="0">
                <a:latin typeface="+mj-lt"/>
              </a:rPr>
              <a:t>« Un toit pour se construire »</a:t>
            </a:r>
          </a:p>
          <a:p>
            <a:r>
              <a:rPr lang="fr-FR" sz="3300" dirty="0" smtClean="0">
                <a:latin typeface="+mj-lt"/>
              </a:rPr>
              <a:t>Serge GIRAUD</a:t>
            </a:r>
          </a:p>
          <a:p>
            <a:r>
              <a:rPr lang="fr-FR" sz="3300" dirty="0" smtClean="0">
                <a:latin typeface="+mj-lt"/>
              </a:rPr>
              <a:t>Stéphanie BOUGOUIN</a:t>
            </a:r>
            <a:endParaRPr lang="fr-FR" sz="3300" dirty="0">
              <a:latin typeface="+mj-lt"/>
            </a:endParaRPr>
          </a:p>
        </p:txBody>
      </p:sp>
      <p:pic>
        <p:nvPicPr>
          <p:cNvPr id="10" name="Image 9"/>
          <p:cNvPicPr/>
          <p:nvPr/>
        </p:nvPicPr>
        <p:blipFill>
          <a:blip r:embed="rId3" cstate="print"/>
          <a:srcRect/>
          <a:stretch>
            <a:fillRect/>
          </a:stretch>
        </p:blipFill>
        <p:spPr bwMode="auto">
          <a:xfrm>
            <a:off x="0" y="0"/>
            <a:ext cx="1835696" cy="980728"/>
          </a:xfrm>
          <a:prstGeom prst="rect">
            <a:avLst/>
          </a:prstGeom>
          <a:noFill/>
          <a:ln w="9525">
            <a:noFill/>
            <a:miter lim="800000"/>
            <a:headEnd/>
            <a:tailEnd/>
          </a:ln>
        </p:spPr>
      </p:pic>
      <p:pic>
        <p:nvPicPr>
          <p:cNvPr id="11" name="Image 10" descr="Ext Atlantique.jpeg"/>
          <p:cNvPicPr>
            <a:picLocks noChangeAspect="1"/>
          </p:cNvPicPr>
          <p:nvPr/>
        </p:nvPicPr>
        <p:blipFill>
          <a:blip r:embed="rId4" cstate="print"/>
          <a:stretch>
            <a:fillRect/>
          </a:stretch>
        </p:blipFill>
        <p:spPr>
          <a:xfrm>
            <a:off x="344647" y="1628799"/>
            <a:ext cx="1895566" cy="1584177"/>
          </a:xfrm>
          <a:prstGeom prst="rect">
            <a:avLst/>
          </a:prstGeom>
        </p:spPr>
      </p:pic>
      <p:pic>
        <p:nvPicPr>
          <p:cNvPr id="12" name="Image 11" descr="2006-05-23 006.JPG"/>
          <p:cNvPicPr>
            <a:picLocks noChangeAspect="1"/>
          </p:cNvPicPr>
          <p:nvPr/>
        </p:nvPicPr>
        <p:blipFill>
          <a:blip r:embed="rId5" cstate="print"/>
          <a:stretch>
            <a:fillRect/>
          </a:stretch>
        </p:blipFill>
        <p:spPr>
          <a:xfrm>
            <a:off x="7020272" y="3501008"/>
            <a:ext cx="1942372" cy="14560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16857"/>
            <a:ext cx="8643966" cy="341632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fr-FR"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Population accueillie en 2012</a:t>
            </a:r>
            <a:endParaRPr lang="fr-FR"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5" name="Image 4"/>
          <p:cNvPicPr/>
          <p:nvPr/>
        </p:nvPicPr>
        <p:blipFill>
          <a:blip r:embed="rId2" cstate="print"/>
          <a:srcRect/>
          <a:stretch>
            <a:fillRect/>
          </a:stretch>
        </p:blipFill>
        <p:spPr bwMode="auto">
          <a:xfrm>
            <a:off x="0" y="0"/>
            <a:ext cx="1763687" cy="980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115616" y="4041629"/>
          <a:ext cx="5472608" cy="2123676"/>
        </p:xfrm>
        <a:graphic>
          <a:graphicData uri="http://schemas.openxmlformats.org/drawingml/2006/table">
            <a:tbl>
              <a:tblPr/>
              <a:tblGrid>
                <a:gridCol w="1515492"/>
                <a:gridCol w="2089647"/>
                <a:gridCol w="1867469"/>
              </a:tblGrid>
              <a:tr h="696078">
                <a:tc>
                  <a:txBody>
                    <a:bodyPr/>
                    <a:lstStyle/>
                    <a:p>
                      <a:endParaRPr lang="fr-FR"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00"/>
                          </a:solidFill>
                          <a:latin typeface="Calibri"/>
                          <a:ea typeface="Times New Roman"/>
                          <a:cs typeface="Times New Roman"/>
                        </a:rPr>
                        <a:t>Atlantique</a:t>
                      </a:r>
                      <a:endParaRPr lang="fr-FR" sz="2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rgbClr val="000000"/>
                          </a:solidFill>
                          <a:latin typeface="Calibri"/>
                          <a:ea typeface="Times New Roman"/>
                          <a:cs typeface="Times New Roman"/>
                        </a:rPr>
                        <a:t>La Roulière</a:t>
                      </a:r>
                      <a:endParaRPr lang="fr-FR" sz="2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8">
                <a:tc>
                  <a:txBody>
                    <a:bodyPr/>
                    <a:lstStyle/>
                    <a:p>
                      <a:pPr algn="ctr">
                        <a:spcAft>
                          <a:spcPts val="0"/>
                        </a:spcAft>
                      </a:pPr>
                      <a:r>
                        <a:rPr lang="fr-FR" sz="2400" dirty="0" smtClean="0">
                          <a:solidFill>
                            <a:srgbClr val="000000"/>
                          </a:solidFill>
                          <a:latin typeface="Calibri"/>
                          <a:ea typeface="Times New Roman"/>
                          <a:cs typeface="Times New Roman"/>
                        </a:rPr>
                        <a:t>2012</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latin typeface="Calibri"/>
                          <a:ea typeface="Calibri"/>
                          <a:cs typeface="Times New Roman"/>
                        </a:rPr>
                        <a:t>81%</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latin typeface="Calibri"/>
                          <a:ea typeface="Calibri"/>
                          <a:cs typeface="Times New Roman"/>
                        </a:rPr>
                        <a:t>74%</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8">
                <a:tc>
                  <a:txBody>
                    <a:bodyPr/>
                    <a:lstStyle/>
                    <a:p>
                      <a:pPr algn="ctr">
                        <a:spcAft>
                          <a:spcPts val="0"/>
                        </a:spcAft>
                      </a:pPr>
                      <a:r>
                        <a:rPr lang="fr-FR" sz="2400" dirty="0">
                          <a:solidFill>
                            <a:srgbClr val="000000"/>
                          </a:solidFill>
                          <a:latin typeface="Calibri"/>
                          <a:ea typeface="Times New Roman"/>
                          <a:cs typeface="Times New Roman"/>
                        </a:rPr>
                        <a:t>Rappel </a:t>
                      </a:r>
                      <a:r>
                        <a:rPr lang="fr-FR" sz="2400" dirty="0" smtClean="0">
                          <a:solidFill>
                            <a:srgbClr val="000000"/>
                          </a:solidFill>
                          <a:latin typeface="Calibri"/>
                          <a:ea typeface="Times New Roman"/>
                          <a:cs typeface="Times New Roman"/>
                        </a:rPr>
                        <a:t>2011</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00"/>
                          </a:solidFill>
                          <a:latin typeface="Calibri"/>
                          <a:ea typeface="Times New Roman"/>
                          <a:cs typeface="Times New Roman"/>
                        </a:rPr>
                        <a:t>87%</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smtClean="0">
                          <a:solidFill>
                            <a:srgbClr val="000000"/>
                          </a:solidFill>
                          <a:latin typeface="Calibri"/>
                          <a:ea typeface="Times New Roman"/>
                          <a:cs typeface="Times New Roman"/>
                        </a:rPr>
                        <a:t>85%</a:t>
                      </a:r>
                      <a:endParaRPr lang="fr-FR" sz="2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611560" y="836712"/>
            <a:ext cx="8352928" cy="3323987"/>
          </a:xfrm>
          <a:prstGeom prst="rect">
            <a:avLst/>
          </a:prstGeom>
        </p:spPr>
        <p:txBody>
          <a:bodyPr wrap="square">
            <a:spAutoFit/>
          </a:bodyPr>
          <a:lstStyle/>
          <a:p>
            <a:pPr lvl="0" algn="just" fontAlgn="base">
              <a:spcBef>
                <a:spcPct val="0"/>
              </a:spcBef>
              <a:spcAft>
                <a:spcPct val="0"/>
              </a:spcAft>
            </a:pPr>
            <a:r>
              <a:rPr lang="fr-FR" sz="2400" b="1" dirty="0" smtClean="0">
                <a:latin typeface="+mj-lt"/>
                <a:ea typeface="Calibri" pitchFamily="34" charset="0"/>
                <a:cs typeface="Times New Roman" pitchFamily="18" charset="0"/>
              </a:rPr>
              <a:t>Nombre de jeunes accueillis :</a:t>
            </a:r>
            <a:endParaRPr lang="fr-FR" sz="2400" dirty="0" smtClean="0">
              <a:latin typeface="+mj-lt"/>
            </a:endParaRPr>
          </a:p>
          <a:p>
            <a:pPr lvl="0" algn="just" eaLnBrk="0" fontAlgn="base" hangingPunct="0">
              <a:spcBef>
                <a:spcPct val="0"/>
              </a:spcBef>
              <a:spcAft>
                <a:spcPct val="0"/>
              </a:spcAft>
            </a:pPr>
            <a:r>
              <a:rPr lang="fr-FR" sz="2400" dirty="0" smtClean="0">
                <a:latin typeface="+mj-lt"/>
                <a:ea typeface="Calibri" pitchFamily="34" charset="0"/>
                <a:cs typeface="Times New Roman" pitchFamily="18" charset="0"/>
              </a:rPr>
              <a:t>140 à La Roulière</a:t>
            </a:r>
            <a:endParaRPr lang="fr-FR" sz="2400" dirty="0" smtClean="0">
              <a:latin typeface="+mj-lt"/>
            </a:endParaRPr>
          </a:p>
          <a:p>
            <a:pPr lvl="0" algn="just" eaLnBrk="0" fontAlgn="base" hangingPunct="0">
              <a:spcBef>
                <a:spcPct val="0"/>
              </a:spcBef>
              <a:spcAft>
                <a:spcPct val="0"/>
              </a:spcAft>
            </a:pPr>
            <a:r>
              <a:rPr lang="fr-FR" sz="2400" dirty="0" smtClean="0">
                <a:latin typeface="+mj-lt"/>
                <a:ea typeface="Calibri" pitchFamily="34" charset="0"/>
                <a:cs typeface="Times New Roman" pitchFamily="18" charset="0"/>
              </a:rPr>
              <a:t>188 à L’Atlantique</a:t>
            </a:r>
            <a:endParaRPr lang="fr-FR" sz="2400" dirty="0" smtClean="0">
              <a:latin typeface="+mj-lt"/>
            </a:endParaRPr>
          </a:p>
          <a:p>
            <a:pPr lvl="0" algn="just" eaLnBrk="0" fontAlgn="base" hangingPunct="0">
              <a:spcBef>
                <a:spcPct val="0"/>
              </a:spcBef>
              <a:spcAft>
                <a:spcPct val="0"/>
              </a:spcAft>
            </a:pPr>
            <a:r>
              <a:rPr lang="fr-FR" sz="2400" dirty="0" smtClean="0">
                <a:latin typeface="+mj-lt"/>
                <a:ea typeface="Calibri" pitchFamily="34" charset="0"/>
                <a:cs typeface="Times New Roman" pitchFamily="18" charset="0"/>
              </a:rPr>
              <a:t>Soit un total de 328 jeunes</a:t>
            </a:r>
            <a:endParaRPr lang="fr-FR" sz="2400" dirty="0" smtClean="0">
              <a:latin typeface="+mj-lt"/>
            </a:endParaRPr>
          </a:p>
          <a:p>
            <a:pPr lvl="0" algn="just" eaLnBrk="0" fontAlgn="base" hangingPunct="0">
              <a:spcBef>
                <a:spcPct val="0"/>
              </a:spcBef>
              <a:spcAft>
                <a:spcPct val="0"/>
              </a:spcAft>
            </a:pPr>
            <a:r>
              <a:rPr lang="fr-FR" sz="2400" b="1" dirty="0" smtClean="0">
                <a:latin typeface="+mj-lt"/>
                <a:ea typeface="Calibri" pitchFamily="34" charset="0"/>
                <a:cs typeface="Times New Roman" pitchFamily="18" charset="0"/>
              </a:rPr>
              <a:t>Durée moyenne de séjour </a:t>
            </a:r>
            <a:endParaRPr lang="fr-FR" sz="2400" dirty="0" smtClean="0">
              <a:latin typeface="+mj-lt"/>
            </a:endParaRPr>
          </a:p>
          <a:p>
            <a:pPr lvl="0" algn="just" eaLnBrk="0" fontAlgn="base" hangingPunct="0">
              <a:spcBef>
                <a:spcPct val="0"/>
              </a:spcBef>
              <a:spcAft>
                <a:spcPct val="0"/>
              </a:spcAft>
            </a:pPr>
            <a:r>
              <a:rPr lang="fr-FR" sz="2400" dirty="0" smtClean="0">
                <a:latin typeface="+mj-lt"/>
                <a:ea typeface="Calibri" pitchFamily="34" charset="0"/>
                <a:cs typeface="Times New Roman" pitchFamily="18" charset="0"/>
              </a:rPr>
              <a:t>7 mois (dans les deux structures)</a:t>
            </a:r>
          </a:p>
          <a:p>
            <a:pPr lvl="0" algn="just" eaLnBrk="0" fontAlgn="base" hangingPunct="0">
              <a:spcBef>
                <a:spcPct val="0"/>
              </a:spcBef>
              <a:spcAft>
                <a:spcPct val="0"/>
              </a:spcAft>
            </a:pPr>
            <a:endParaRPr lang="fr-FR" sz="2400" dirty="0" smtClean="0">
              <a:latin typeface="+mj-lt"/>
            </a:endParaRPr>
          </a:p>
          <a:p>
            <a:pPr lvl="0" algn="just" eaLnBrk="0" fontAlgn="base" hangingPunct="0">
              <a:spcBef>
                <a:spcPct val="0"/>
              </a:spcBef>
              <a:spcAft>
                <a:spcPct val="0"/>
              </a:spcAft>
            </a:pPr>
            <a:r>
              <a:rPr lang="fr-FR" sz="2400" b="1" dirty="0" smtClean="0">
                <a:latin typeface="+mj-lt"/>
                <a:ea typeface="Calibri" pitchFamily="34" charset="0"/>
                <a:cs typeface="Times New Roman" pitchFamily="18" charset="0"/>
              </a:rPr>
              <a:t>Taux d’occupation</a:t>
            </a:r>
            <a:endParaRPr lang="fr-FR" sz="2400" dirty="0" smtClean="0">
              <a:latin typeface="+mj-lt"/>
            </a:endParaRPr>
          </a:p>
          <a:p>
            <a:pPr lvl="0" algn="just" eaLnBrk="0" fontAlgn="base" hangingPunct="0">
              <a:spcBef>
                <a:spcPct val="0"/>
              </a:spcBef>
              <a:spcAft>
                <a:spcPct val="0"/>
              </a:spcAft>
            </a:pPr>
            <a:endParaRPr lang="fr-FR" dirty="0" smtClean="0">
              <a:solidFill>
                <a:prstClr val="black"/>
              </a:solidFill>
              <a:latin typeface="Arial" pitchFamily="34" charset="0"/>
            </a:endParaRPr>
          </a:p>
        </p:txBody>
      </p:sp>
      <p:pic>
        <p:nvPicPr>
          <p:cNvPr id="1026" name="Picture 2" descr="Wd Paris 101"/>
          <p:cNvPicPr>
            <a:picLocks noChangeAspect="1" noChangeArrowheads="1"/>
          </p:cNvPicPr>
          <p:nvPr/>
        </p:nvPicPr>
        <p:blipFill>
          <a:blip r:embed="rId2" cstate="print"/>
          <a:srcRect/>
          <a:stretch>
            <a:fillRect/>
          </a:stretch>
        </p:blipFill>
        <p:spPr bwMode="auto">
          <a:xfrm>
            <a:off x="6012160" y="1052736"/>
            <a:ext cx="2343150"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841433" y="580039"/>
            <a:ext cx="7395358"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accent2"/>
                </a:solidFill>
                <a:latin typeface="+mj-lt"/>
                <a:ea typeface="+mj-ea"/>
                <a:cs typeface="+mj-cs"/>
              </a:rPr>
              <a:t>Situation socio-professionnelle</a:t>
            </a:r>
          </a:p>
        </p:txBody>
      </p:sp>
      <p:pic>
        <p:nvPicPr>
          <p:cNvPr id="2050" name="Graphique 5"/>
          <p:cNvPicPr>
            <a:picLocks noChangeArrowheads="1"/>
          </p:cNvPicPr>
          <p:nvPr/>
        </p:nvPicPr>
        <p:blipFill>
          <a:blip r:embed="rId2" cstate="print"/>
          <a:srcRect b="-53"/>
          <a:stretch>
            <a:fillRect/>
          </a:stretch>
        </p:blipFill>
        <p:spPr bwMode="auto">
          <a:xfrm>
            <a:off x="251520" y="2420888"/>
            <a:ext cx="4248472" cy="2736304"/>
          </a:xfrm>
          <a:prstGeom prst="rect">
            <a:avLst/>
          </a:prstGeom>
          <a:noFill/>
          <a:ln w="9525">
            <a:noFill/>
            <a:miter lim="800000"/>
            <a:headEnd/>
            <a:tailEnd/>
          </a:ln>
        </p:spPr>
      </p:pic>
      <p:pic>
        <p:nvPicPr>
          <p:cNvPr id="2051" name="Graphique 8"/>
          <p:cNvPicPr>
            <a:picLocks noChangeArrowheads="1"/>
          </p:cNvPicPr>
          <p:nvPr/>
        </p:nvPicPr>
        <p:blipFill>
          <a:blip r:embed="rId3" cstate="print"/>
          <a:srcRect b="-53"/>
          <a:stretch>
            <a:fillRect/>
          </a:stretch>
        </p:blipFill>
        <p:spPr bwMode="auto">
          <a:xfrm>
            <a:off x="4860032" y="2420888"/>
            <a:ext cx="3960440" cy="2736304"/>
          </a:xfrm>
          <a:prstGeom prst="rect">
            <a:avLst/>
          </a:prstGeom>
          <a:noFill/>
          <a:ln w="9525">
            <a:noFill/>
            <a:miter lim="800000"/>
            <a:headEnd/>
            <a:tailEnd/>
          </a:ln>
        </p:spPr>
      </p:pic>
      <p:sp>
        <p:nvSpPr>
          <p:cNvPr id="2052" name="Rectangle 4"/>
          <p:cNvSpPr>
            <a:spLocks noChangeArrowheads="1"/>
          </p:cNvSpPr>
          <p:nvPr/>
        </p:nvSpPr>
        <p:spPr bwMode="auto">
          <a:xfrm>
            <a:off x="0" y="5831976"/>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Commentaires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Très forte augmentation du nombre des demandeurs d’emploi à La Roulière</a:t>
            </a:r>
            <a:r>
              <a:rPr kumimoji="0" lang="fr-FR"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par rapport à 2011</a:t>
            </a:r>
            <a:endPar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Légère augmentation des apprentis.</a:t>
            </a:r>
            <a:endParaRPr kumimoji="0" lang="fr-FR"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430262" y="608584"/>
            <a:ext cx="4283480"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fr-FR" sz="4400" b="1" dirty="0" smtClean="0">
                <a:solidFill>
                  <a:schemeClr val="accent2"/>
                </a:solidFill>
                <a:latin typeface="+mj-lt"/>
                <a:ea typeface="+mj-ea"/>
                <a:cs typeface="+mj-cs"/>
              </a:rPr>
              <a:t>Age des résidents</a:t>
            </a:r>
          </a:p>
        </p:txBody>
      </p:sp>
      <p:pic>
        <p:nvPicPr>
          <p:cNvPr id="28673" name="Graphique 1"/>
          <p:cNvPicPr>
            <a:picLocks noChangeArrowheads="1"/>
          </p:cNvPicPr>
          <p:nvPr/>
        </p:nvPicPr>
        <p:blipFill>
          <a:blip r:embed="rId2" cstate="print"/>
          <a:srcRect/>
          <a:stretch>
            <a:fillRect/>
          </a:stretch>
        </p:blipFill>
        <p:spPr bwMode="auto">
          <a:xfrm>
            <a:off x="251520" y="2348880"/>
            <a:ext cx="4104456" cy="2808312"/>
          </a:xfrm>
          <a:prstGeom prst="rect">
            <a:avLst/>
          </a:prstGeom>
          <a:noFill/>
          <a:ln w="9525">
            <a:noFill/>
            <a:miter lim="800000"/>
            <a:headEnd/>
            <a:tailEnd/>
          </a:ln>
        </p:spPr>
      </p:pic>
      <p:pic>
        <p:nvPicPr>
          <p:cNvPr id="28674" name="Graphique 2"/>
          <p:cNvPicPr>
            <a:picLocks noChangeArrowheads="1"/>
          </p:cNvPicPr>
          <p:nvPr/>
        </p:nvPicPr>
        <p:blipFill>
          <a:blip r:embed="rId3" cstate="print"/>
          <a:srcRect/>
          <a:stretch>
            <a:fillRect/>
          </a:stretch>
        </p:blipFill>
        <p:spPr bwMode="auto">
          <a:xfrm>
            <a:off x="4716016" y="2348880"/>
            <a:ext cx="4019550" cy="2808312"/>
          </a:xfrm>
          <a:prstGeom prst="rect">
            <a:avLst/>
          </a:prstGeom>
          <a:noFill/>
          <a:ln w="9525">
            <a:noFill/>
            <a:miter lim="800000"/>
            <a:headEnd/>
            <a:tailEnd/>
          </a:ln>
        </p:spPr>
      </p:pic>
      <p:sp>
        <p:nvSpPr>
          <p:cNvPr id="28675" name="Rectangle 3"/>
          <p:cNvSpPr>
            <a:spLocks noChangeArrowheads="1"/>
          </p:cNvSpPr>
          <p:nvPr/>
        </p:nvSpPr>
        <p:spPr bwMode="auto">
          <a:xfrm>
            <a:off x="0" y="5712684"/>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Forte augmentation de l’accueil des moins de 18 ans : + 2% à l’Atlantique, +9% à la Roulière.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42% des résidents à l’Atlantique et 49% à la roulière ont moins de 19 ans.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assiste à un rajeunissement de la population accueillie.</a:t>
            </a:r>
            <a:endParaRPr kumimoji="0" lang="fr-FR"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979712" y="414971"/>
            <a:ext cx="4367985"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4400" b="1" dirty="0" smtClean="0">
                <a:solidFill>
                  <a:schemeClr val="accent2"/>
                </a:solidFill>
                <a:latin typeface="+mj-lt"/>
                <a:ea typeface="+mj-ea"/>
                <a:cs typeface="+mj-cs"/>
              </a:rPr>
              <a:t>Origine géographique</a:t>
            </a:r>
          </a:p>
        </p:txBody>
      </p:sp>
      <p:pic>
        <p:nvPicPr>
          <p:cNvPr id="27649" name="Graphique 3"/>
          <p:cNvPicPr>
            <a:picLocks noChangeArrowheads="1"/>
          </p:cNvPicPr>
          <p:nvPr/>
        </p:nvPicPr>
        <p:blipFill>
          <a:blip r:embed="rId2" cstate="print"/>
          <a:srcRect b="-15"/>
          <a:stretch>
            <a:fillRect/>
          </a:stretch>
        </p:blipFill>
        <p:spPr bwMode="auto">
          <a:xfrm>
            <a:off x="1547664" y="1988840"/>
            <a:ext cx="578167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850228" y="625959"/>
            <a:ext cx="5674099"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fr-FR" sz="4400" b="1" dirty="0" smtClean="0">
                <a:solidFill>
                  <a:schemeClr val="accent2"/>
                </a:solidFill>
                <a:latin typeface="+mj-lt"/>
                <a:ea typeface="+mj-ea"/>
                <a:cs typeface="+mj-cs"/>
              </a:rPr>
              <a:t>Ressources mensuelles</a:t>
            </a:r>
          </a:p>
        </p:txBody>
      </p:sp>
      <p:pic>
        <p:nvPicPr>
          <p:cNvPr id="26625" name="Graphique 12"/>
          <p:cNvPicPr>
            <a:picLocks noChangeArrowheads="1"/>
          </p:cNvPicPr>
          <p:nvPr/>
        </p:nvPicPr>
        <p:blipFill>
          <a:blip r:embed="rId2" cstate="print"/>
          <a:srcRect/>
          <a:stretch>
            <a:fillRect/>
          </a:stretch>
        </p:blipFill>
        <p:spPr bwMode="auto">
          <a:xfrm>
            <a:off x="1331640" y="1772816"/>
            <a:ext cx="6624736" cy="3775323"/>
          </a:xfrm>
          <a:prstGeom prst="rect">
            <a:avLst/>
          </a:prstGeom>
          <a:noFill/>
          <a:ln w="9525">
            <a:noFill/>
            <a:miter lim="800000"/>
            <a:headEnd/>
            <a:tailEnd/>
          </a:ln>
        </p:spPr>
      </p:pic>
      <p:sp>
        <p:nvSpPr>
          <p:cNvPr id="26626" name="Rectangle 2"/>
          <p:cNvSpPr>
            <a:spLocks noChangeArrowheads="1"/>
          </p:cNvSpPr>
          <p:nvPr/>
        </p:nvSpPr>
        <p:spPr bwMode="auto">
          <a:xfrm>
            <a:off x="0" y="6106316"/>
            <a:ext cx="896448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Commentaires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¾ des résidents ont un revenu inférieur à 1000 euros.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Plus de la moitié des résidents vit avec moins de 600 €.</a:t>
            </a:r>
            <a:endParaRPr kumimoji="0" lang="fr-FR"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764704"/>
            <a:ext cx="8229600" cy="1143000"/>
          </a:xfrm>
        </p:spPr>
        <p:txBody>
          <a:bodyPr>
            <a:normAutofit fontScale="90000"/>
          </a:bodyPr>
          <a:lstStyle/>
          <a:p>
            <a:pPr algn="ctr"/>
            <a:r>
              <a:rPr lang="fr-FR" dirty="0" smtClean="0"/>
              <a:t>Les jeunes résidents face à la vulnérabilité</a:t>
            </a:r>
            <a:endParaRPr lang="fr-FR" dirty="0"/>
          </a:p>
        </p:txBody>
      </p:sp>
      <p:sp>
        <p:nvSpPr>
          <p:cNvPr id="3" name="Espace réservé du contenu 2"/>
          <p:cNvSpPr>
            <a:spLocks noGrp="1"/>
          </p:cNvSpPr>
          <p:nvPr>
            <p:ph idx="1"/>
          </p:nvPr>
        </p:nvSpPr>
        <p:spPr/>
        <p:txBody>
          <a:bodyPr/>
          <a:lstStyle/>
          <a:p>
            <a:pPr marL="274320" lvl="2" indent="-274320">
              <a:buClr>
                <a:schemeClr val="accent3"/>
              </a:buClr>
              <a:buSzPct val="95000"/>
            </a:pPr>
            <a:r>
              <a:rPr lang="fr-FR" sz="2400" dirty="0" smtClean="0"/>
              <a:t>Notion de vulnérabilité : personne qui est davantage exposée aux risques au vue de sa fragilité.</a:t>
            </a:r>
          </a:p>
          <a:p>
            <a:endParaRPr lang="fr-FR" dirty="0" smtClean="0"/>
          </a:p>
          <a:p>
            <a:r>
              <a:rPr lang="fr-FR" dirty="0" smtClean="0"/>
              <a:t>Est-ce que les jeunes sont tous en situation de vulnérabilité ? </a:t>
            </a:r>
          </a:p>
          <a:p>
            <a:endParaRPr lang="fr-FR" dirty="0" smtClean="0"/>
          </a:p>
          <a:p>
            <a:pPr lvl="2"/>
            <a:r>
              <a:rPr lang="fr-FR" sz="2400" dirty="0" smtClean="0"/>
              <a:t>Non, tous les jeunes ne le sont pas. Par contre ceux qui bénéficient d’un accompagnement le sont davantage.</a:t>
            </a:r>
          </a:p>
          <a:p>
            <a:pPr lvl="2"/>
            <a:endParaRPr lang="fr-FR" sz="2400" dirty="0" smtClean="0"/>
          </a:p>
          <a:p>
            <a:pPr lvl="3"/>
            <a:endParaRPr lang="fr-FR" dirty="0" smtClean="0"/>
          </a:p>
          <a:p>
            <a:pPr lvl="3"/>
            <a:endParaRPr lang="fr-FR" dirty="0" smtClean="0"/>
          </a:p>
          <a:p>
            <a:pPr lvl="3"/>
            <a:endParaRPr lang="fr-FR" dirty="0" smtClean="0"/>
          </a:p>
          <a:p>
            <a:pPr lvl="3"/>
            <a:endParaRPr lang="fr-FR" dirty="0" smtClean="0"/>
          </a:p>
          <a:p>
            <a:pPr lvl="3"/>
            <a:endParaRPr lang="fr-FR" dirty="0" smtClean="0"/>
          </a:p>
          <a:p>
            <a:pPr lvl="3"/>
            <a:endParaRPr lang="fr-F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52704"/>
          </a:xfrm>
        </p:spPr>
        <p:txBody>
          <a:bodyPr>
            <a:normAutofit fontScale="90000"/>
          </a:bodyPr>
          <a:lstStyle/>
          <a:p>
            <a:pPr algn="ctr"/>
            <a:r>
              <a:rPr lang="fr-FR" dirty="0" smtClean="0"/>
              <a:t>Quels sont les facteurs de vulnérabilité ?</a:t>
            </a:r>
            <a:endParaRPr lang="fr-FR" dirty="0"/>
          </a:p>
        </p:txBody>
      </p:sp>
      <p:sp>
        <p:nvSpPr>
          <p:cNvPr id="3" name="Espace réservé du contenu 2"/>
          <p:cNvSpPr>
            <a:spLocks noGrp="1"/>
          </p:cNvSpPr>
          <p:nvPr>
            <p:ph idx="1"/>
          </p:nvPr>
        </p:nvSpPr>
        <p:spPr>
          <a:xfrm>
            <a:off x="457200" y="1700808"/>
            <a:ext cx="8229600" cy="4623792"/>
          </a:xfrm>
        </p:spPr>
        <p:txBody>
          <a:bodyPr>
            <a:normAutofit/>
          </a:bodyPr>
          <a:lstStyle/>
          <a:p>
            <a:r>
              <a:rPr lang="fr-FR" dirty="0" smtClean="0"/>
              <a:t>Certains facteurs favorisent la vulnérabilité des jeunes tels que :</a:t>
            </a:r>
          </a:p>
          <a:p>
            <a:endParaRPr lang="fr-FR" dirty="0" smtClean="0"/>
          </a:p>
          <a:p>
            <a:pPr>
              <a:buNone/>
            </a:pPr>
            <a:r>
              <a:rPr lang="fr-FR" dirty="0" smtClean="0"/>
              <a:t>- La déficience intellectuelle</a:t>
            </a:r>
          </a:p>
          <a:p>
            <a:pPr>
              <a:buNone/>
            </a:pPr>
            <a:r>
              <a:rPr lang="fr-FR" dirty="0" smtClean="0"/>
              <a:t>- Les éléments de vie</a:t>
            </a:r>
          </a:p>
          <a:p>
            <a:pPr>
              <a:buNone/>
            </a:pPr>
            <a:r>
              <a:rPr lang="fr-FR" dirty="0" smtClean="0"/>
              <a:t>- L’environnement social / familial</a:t>
            </a:r>
          </a:p>
          <a:p>
            <a:pPr>
              <a:buNone/>
            </a:pPr>
            <a:r>
              <a:rPr lang="fr-FR" dirty="0" smtClean="0"/>
              <a:t>- Handicap social</a:t>
            </a:r>
          </a:p>
          <a:p>
            <a:pPr>
              <a:buNone/>
            </a:pPr>
            <a:r>
              <a:rPr lang="fr-FR" dirty="0" smtClean="0"/>
              <a:t>- Educationnel</a:t>
            </a:r>
          </a:p>
          <a:p>
            <a:pPr>
              <a:buNone/>
            </a:pPr>
            <a:r>
              <a:rPr lang="fr-FR" dirty="0" smtClean="0"/>
              <a:t>- Echec scolaire</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2664"/>
          </a:xfrm>
        </p:spPr>
        <p:txBody>
          <a:bodyPr>
            <a:normAutofit fontScale="90000"/>
          </a:bodyPr>
          <a:lstStyle/>
          <a:p>
            <a:pPr algn="ctr"/>
            <a:r>
              <a:rPr lang="fr-FR" dirty="0" smtClean="0"/>
              <a:t>La déficience intellectuelle</a:t>
            </a:r>
            <a:endParaRPr lang="fr-FR" dirty="0"/>
          </a:p>
        </p:txBody>
      </p:sp>
      <p:sp>
        <p:nvSpPr>
          <p:cNvPr id="3" name="Espace réservé du contenu 2"/>
          <p:cNvSpPr>
            <a:spLocks noGrp="1"/>
          </p:cNvSpPr>
          <p:nvPr>
            <p:ph idx="1"/>
          </p:nvPr>
        </p:nvSpPr>
        <p:spPr>
          <a:xfrm>
            <a:off x="457200" y="1340768"/>
            <a:ext cx="8229600" cy="4983832"/>
          </a:xfrm>
        </p:spPr>
        <p:txBody>
          <a:bodyPr/>
          <a:lstStyle/>
          <a:p>
            <a:endParaRPr lang="fr-FR" dirty="0" smtClean="0"/>
          </a:p>
          <a:p>
            <a:r>
              <a:rPr lang="fr-FR" dirty="0" smtClean="0"/>
              <a:t>Travaillant en partenariat avec l’IME, il nous arrive d’accueillir des jeunes présentant un déficience intellectuelle légère dans le cadre d’une évaluation </a:t>
            </a:r>
            <a:r>
              <a:rPr lang="fr-FR" dirty="0" err="1" smtClean="0"/>
              <a:t>socio-éducactive</a:t>
            </a:r>
            <a:r>
              <a:rPr lang="fr-FR" dirty="0" smtClean="0"/>
              <a:t> liée au logement. </a:t>
            </a:r>
          </a:p>
          <a:p>
            <a:r>
              <a:rPr lang="fr-FR" dirty="0" smtClean="0"/>
              <a:t>Certains présentent une altération de leurs capacités de discernement, d’autres sont dans des quêtes affectives importantes, ils ont tendance à « acheter » l’amitié ou l’amour de l’autre, ce qui les met en situation de vulnérabilité.</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éléments de vie</a:t>
            </a:r>
            <a:endParaRPr lang="fr-FR" dirty="0"/>
          </a:p>
        </p:txBody>
      </p:sp>
      <p:sp>
        <p:nvSpPr>
          <p:cNvPr id="3" name="Espace réservé du contenu 2"/>
          <p:cNvSpPr>
            <a:spLocks noGrp="1"/>
          </p:cNvSpPr>
          <p:nvPr>
            <p:ph idx="1"/>
          </p:nvPr>
        </p:nvSpPr>
        <p:spPr/>
        <p:txBody>
          <a:bodyPr/>
          <a:lstStyle/>
          <a:p>
            <a:r>
              <a:rPr lang="fr-FR" dirty="0" smtClean="0"/>
              <a:t>Les situations de ruptures multiples (rupture familiale, </a:t>
            </a:r>
            <a:r>
              <a:rPr lang="fr-FR" dirty="0" err="1" smtClean="0"/>
              <a:t>sociale,etc</a:t>
            </a:r>
            <a:r>
              <a:rPr lang="fr-FR" dirty="0" smtClean="0"/>
              <a:t>…)</a:t>
            </a:r>
          </a:p>
          <a:p>
            <a:r>
              <a:rPr lang="fr-FR" dirty="0" smtClean="0"/>
              <a:t>La violence, les abus sexuels, les abus physiques durant l’enfance</a:t>
            </a:r>
          </a:p>
          <a:p>
            <a:r>
              <a:rPr lang="fr-FR" dirty="0" smtClean="0"/>
              <a:t>L’intimidation par des pairs, il est plus difficile de s’affirmer face à un groupe</a:t>
            </a:r>
          </a:p>
          <a:p>
            <a:r>
              <a:rPr lang="fr-FR" dirty="0" smtClean="0"/>
              <a:t>Situations stressantes</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70376"/>
            <a:ext cx="7344816" cy="5632311"/>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nchor="ctr" anchorCtr="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200000"/>
              </a:lnSpc>
            </a:pPr>
            <a:r>
              <a:rPr lang="fr-FR" sz="6000" b="1" dirty="0" smtClean="0">
                <a:solidFill>
                  <a:schemeClr val="accent2"/>
                </a:solidFill>
                <a:latin typeface="+mj-lt"/>
              </a:rPr>
              <a:t>Des moyens au service de notre engagement </a:t>
            </a:r>
            <a:endParaRPr lang="fr-FR" sz="6000" b="1" cap="none" spc="50" dirty="0">
              <a:ln w="11430"/>
              <a:solidFill>
                <a:schemeClr val="accent2"/>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L’environnement familial/social</a:t>
            </a:r>
            <a:endParaRPr lang="fr-FR" dirty="0"/>
          </a:p>
        </p:txBody>
      </p:sp>
      <p:sp>
        <p:nvSpPr>
          <p:cNvPr id="3" name="Espace réservé du contenu 2"/>
          <p:cNvSpPr>
            <a:spLocks noGrp="1"/>
          </p:cNvSpPr>
          <p:nvPr>
            <p:ph idx="1"/>
          </p:nvPr>
        </p:nvSpPr>
        <p:spPr/>
        <p:txBody>
          <a:bodyPr/>
          <a:lstStyle/>
          <a:p>
            <a:r>
              <a:rPr lang="fr-FR" dirty="0" smtClean="0"/>
              <a:t>Milieu familial dans lequel le jeune a évolué, un contexte familial défavorable peut-être un facteur de vulnérabilité</a:t>
            </a:r>
          </a:p>
          <a:p>
            <a:r>
              <a:rPr lang="fr-FR" dirty="0" smtClean="0"/>
              <a:t>Milieu environnemental (rural, urbain, zone prioritaire, </a:t>
            </a:r>
            <a:r>
              <a:rPr lang="fr-FR" dirty="0" err="1" smtClean="0"/>
              <a:t>etc</a:t>
            </a:r>
            <a:r>
              <a:rPr lang="fr-FR" dirty="0" smtClean="0"/>
              <a:t>…)</a:t>
            </a:r>
          </a:p>
          <a:p>
            <a:r>
              <a:rPr lang="fr-FR" dirty="0" smtClean="0"/>
              <a:t>La pauvreté ou l’inexistence de relations sociales</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Handicap social</a:t>
            </a:r>
            <a:endParaRPr lang="fr-FR" dirty="0"/>
          </a:p>
        </p:txBody>
      </p:sp>
      <p:sp>
        <p:nvSpPr>
          <p:cNvPr id="3" name="Espace réservé du contenu 2"/>
          <p:cNvSpPr>
            <a:spLocks noGrp="1"/>
          </p:cNvSpPr>
          <p:nvPr>
            <p:ph idx="1"/>
          </p:nvPr>
        </p:nvSpPr>
        <p:spPr/>
        <p:txBody>
          <a:bodyPr/>
          <a:lstStyle/>
          <a:p>
            <a:r>
              <a:rPr lang="fr-FR" dirty="0" smtClean="0"/>
              <a:t>Absence ou faibles ressources</a:t>
            </a:r>
          </a:p>
          <a:p>
            <a:r>
              <a:rPr lang="fr-FR" dirty="0" smtClean="0"/>
              <a:t>Pas d’emploi ou emploi précaire</a:t>
            </a:r>
          </a:p>
          <a:p>
            <a:r>
              <a:rPr lang="fr-FR" dirty="0" smtClean="0"/>
              <a:t>Pas ou peu de formation</a:t>
            </a:r>
          </a:p>
          <a:p>
            <a:r>
              <a:rPr lang="fr-FR" dirty="0" smtClean="0"/>
              <a:t>Faible niveau d’instruction</a:t>
            </a:r>
          </a:p>
          <a:p>
            <a:r>
              <a:rPr lang="fr-FR" dirty="0" smtClean="0"/>
              <a:t>Milieu social d’origine</a:t>
            </a:r>
          </a:p>
          <a:p>
            <a:r>
              <a:rPr lang="fr-FR" dirty="0" smtClean="0"/>
              <a:t>Origine géographie</a:t>
            </a:r>
          </a:p>
          <a:p>
            <a:r>
              <a:rPr lang="fr-FR" dirty="0" smtClean="0"/>
              <a:t>Nationalité</a:t>
            </a:r>
          </a:p>
          <a:p>
            <a:r>
              <a:rPr lang="fr-FR" dirty="0" smtClean="0"/>
              <a:t>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Educationnel</a:t>
            </a:r>
            <a:endParaRPr lang="fr-FR" dirty="0"/>
          </a:p>
        </p:txBody>
      </p:sp>
      <p:sp>
        <p:nvSpPr>
          <p:cNvPr id="3" name="Espace réservé du contenu 2"/>
          <p:cNvSpPr>
            <a:spLocks noGrp="1"/>
          </p:cNvSpPr>
          <p:nvPr>
            <p:ph idx="1"/>
          </p:nvPr>
        </p:nvSpPr>
        <p:spPr/>
        <p:txBody>
          <a:bodyPr/>
          <a:lstStyle/>
          <a:p>
            <a:r>
              <a:rPr lang="fr-FR" dirty="0" smtClean="0"/>
              <a:t>Construction identitaire</a:t>
            </a:r>
          </a:p>
          <a:p>
            <a:r>
              <a:rPr lang="fr-FR" dirty="0" smtClean="0"/>
              <a:t>Estime de soi</a:t>
            </a:r>
          </a:p>
          <a:p>
            <a:r>
              <a:rPr lang="fr-FR" dirty="0" smtClean="0"/>
              <a:t>Les parents se désengagent de plus en plus dans l’accompagnement de leurs enfants</a:t>
            </a:r>
          </a:p>
          <a:p>
            <a:r>
              <a:rPr lang="fr-FR" dirty="0" smtClean="0"/>
              <a:t>Départ du domicile familial de façon précoce parfois pour suivre un apprentissage</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Echec scolaire</a:t>
            </a:r>
            <a:endParaRPr lang="fr-FR" dirty="0"/>
          </a:p>
        </p:txBody>
      </p:sp>
      <p:sp>
        <p:nvSpPr>
          <p:cNvPr id="3" name="Espace réservé du contenu 2"/>
          <p:cNvSpPr>
            <a:spLocks noGrp="1"/>
          </p:cNvSpPr>
          <p:nvPr>
            <p:ph idx="1"/>
          </p:nvPr>
        </p:nvSpPr>
        <p:spPr/>
        <p:txBody>
          <a:bodyPr/>
          <a:lstStyle/>
          <a:p>
            <a:r>
              <a:rPr lang="fr-FR" dirty="0" smtClean="0"/>
              <a:t>La plupart des jeunes bénéficiant d’un accompagnement ont un faible niveau scolaire avec peu ou pas de diplôme. Ce phénomène favorise les situations de vulnérabilité chez les jeunes car ils ont plus de difficultés à accéder à l’emploi, la </a:t>
            </a:r>
            <a:r>
              <a:rPr lang="fr-FR" dirty="0" err="1" smtClean="0"/>
              <a:t>formation,etc</a:t>
            </a:r>
            <a:r>
              <a:rPr lang="fr-FR" dirty="0" smtClean="0"/>
              <a:t>… Leur parcours d’insertion-professionnelle est donc beaucoup plus long et souvent </a:t>
            </a:r>
            <a:r>
              <a:rPr lang="fr-FR" dirty="0" err="1" smtClean="0"/>
              <a:t>cahotique</a:t>
            </a:r>
            <a:r>
              <a:rPr lang="fr-FR" dirty="0" smtClean="0"/>
              <a:t>.</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toit pour se construire</a:t>
            </a:r>
            <a:endParaRPr lang="fr-FR" dirty="0"/>
          </a:p>
        </p:txBody>
      </p:sp>
      <p:sp>
        <p:nvSpPr>
          <p:cNvPr id="3" name="Espace réservé du contenu 2"/>
          <p:cNvSpPr>
            <a:spLocks noGrp="1"/>
          </p:cNvSpPr>
          <p:nvPr>
            <p:ph idx="1"/>
          </p:nvPr>
        </p:nvSpPr>
        <p:spPr/>
        <p:txBody>
          <a:bodyPr/>
          <a:lstStyle/>
          <a:p>
            <a:r>
              <a:rPr lang="fr-FR" dirty="0" smtClean="0"/>
              <a:t>Pour faire face au situations de vulnérabilité, l’association propose aux résidents :</a:t>
            </a:r>
          </a:p>
          <a:p>
            <a:pPr>
              <a:buNone/>
            </a:pPr>
            <a:r>
              <a:rPr lang="fr-FR" dirty="0" smtClean="0"/>
              <a:t>-	 Un logement</a:t>
            </a:r>
          </a:p>
          <a:p>
            <a:pPr>
              <a:buFontTx/>
              <a:buChar char="-"/>
            </a:pPr>
            <a:r>
              <a:rPr lang="fr-FR" dirty="0" smtClean="0"/>
              <a:t>La possibilité d’accompagnement éducatif</a:t>
            </a:r>
          </a:p>
          <a:p>
            <a:pPr>
              <a:buFontTx/>
              <a:buChar char="-"/>
            </a:pPr>
            <a:r>
              <a:rPr lang="fr-FR" dirty="0" smtClean="0"/>
              <a:t>Des animations, sorties,…</a:t>
            </a:r>
          </a:p>
          <a:p>
            <a:pPr>
              <a:buNone/>
            </a:pPr>
            <a:r>
              <a:rPr lang="fr-FR" dirty="0" smtClean="0"/>
              <a:t>- Des actions collectives</a:t>
            </a:r>
          </a:p>
          <a:p>
            <a:pPr>
              <a:buNone/>
            </a:pPr>
            <a:r>
              <a:rPr lang="fr-FR" dirty="0" smtClean="0"/>
              <a:t>- Un collectif favorisant la </a:t>
            </a:r>
            <a:r>
              <a:rPr lang="fr-FR" smtClean="0"/>
              <a:t>mixité </a:t>
            </a:r>
            <a:r>
              <a:rPr lang="fr-FR" smtClean="0"/>
              <a:t>sociale </a:t>
            </a:r>
            <a:r>
              <a:rPr lang="fr-FR" dirty="0" smtClean="0"/>
              <a:t>et le développement individuel</a:t>
            </a:r>
          </a:p>
          <a:p>
            <a:pPr>
              <a:buNone/>
            </a:pPr>
            <a:r>
              <a:rPr lang="fr-FR" dirty="0" smtClean="0"/>
              <a:t>- Un réseau de partenaires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b="1" dirty="0" smtClean="0">
                <a:solidFill>
                  <a:schemeClr val="accent2"/>
                </a:solidFill>
              </a:rPr>
              <a:t>La mission</a:t>
            </a:r>
            <a:endParaRPr lang="fr-FR" sz="4800" b="1" dirty="0">
              <a:solidFill>
                <a:schemeClr val="accent2"/>
              </a:solidFill>
            </a:endParaRPr>
          </a:p>
        </p:txBody>
      </p:sp>
      <p:sp>
        <p:nvSpPr>
          <p:cNvPr id="1025" name="Rectangle 1"/>
          <p:cNvSpPr>
            <a:spLocks noChangeArrowheads="1"/>
          </p:cNvSpPr>
          <p:nvPr/>
        </p:nvSpPr>
        <p:spPr bwMode="auto">
          <a:xfrm>
            <a:off x="683568" y="2212861"/>
            <a:ext cx="79208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4800" b="1" i="1" dirty="0" smtClean="0">
                <a:solidFill>
                  <a:schemeClr val="accent2"/>
                </a:solidFill>
                <a:latin typeface="+mj-lt"/>
              </a:rPr>
              <a:t>« Proposer un logement ou un service à tout jeune de moins de 30 ans en mobilité professionnelle ou en parcours de formation ou d’insertion »</a:t>
            </a:r>
            <a:endParaRPr lang="fr-FR" sz="4800" b="1" i="1" dirty="0">
              <a:solidFill>
                <a:schemeClr val="accent2"/>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96752"/>
            <a:ext cx="9144000" cy="3354765"/>
          </a:xfrm>
          <a:prstGeom prst="rect">
            <a:avLst/>
          </a:prstGeom>
        </p:spPr>
        <p:txBody>
          <a:bodyPr wrap="square">
            <a:spAutoFit/>
          </a:bodyPr>
          <a:lstStyle/>
          <a:p>
            <a:pPr marR="0" indent="0" algn="ctr" fontAlgn="base">
              <a:lnSpc>
                <a:spcPct val="100000"/>
              </a:lnSpc>
              <a:spcBef>
                <a:spcPct val="0"/>
              </a:spcBef>
              <a:spcAft>
                <a:spcPct val="0"/>
              </a:spcAft>
              <a:buClrTx/>
              <a:buSzTx/>
              <a:tabLst/>
            </a:pPr>
            <a:endParaRPr lang="fr-FR" sz="4000" dirty="0" smtClean="0">
              <a:solidFill>
                <a:schemeClr val="tx2"/>
              </a:solidFill>
              <a:latin typeface="+mj-lt"/>
              <a:ea typeface="+mj-ea"/>
              <a:cs typeface="+mj-cs"/>
            </a:endParaRPr>
          </a:p>
          <a:p>
            <a:pPr marR="0" indent="0" algn="ctr" fontAlgn="base">
              <a:lnSpc>
                <a:spcPct val="100000"/>
              </a:lnSpc>
              <a:spcBef>
                <a:spcPct val="0"/>
              </a:spcBef>
              <a:spcAft>
                <a:spcPct val="0"/>
              </a:spcAft>
              <a:buClrTx/>
              <a:buSzTx/>
              <a:tabLst/>
            </a:pPr>
            <a:endParaRPr lang="fr-FR" sz="4000" dirty="0" smtClean="0">
              <a:solidFill>
                <a:schemeClr val="tx2"/>
              </a:solidFill>
              <a:latin typeface="+mj-lt"/>
              <a:ea typeface="+mj-ea"/>
              <a:cs typeface="+mj-cs"/>
            </a:endParaRPr>
          </a:p>
          <a:p>
            <a:pPr marR="0" indent="0" algn="ctr" fontAlgn="base">
              <a:lnSpc>
                <a:spcPct val="100000"/>
              </a:lnSpc>
              <a:spcBef>
                <a:spcPct val="0"/>
              </a:spcBef>
              <a:spcAft>
                <a:spcPct val="0"/>
              </a:spcAft>
              <a:buClrTx/>
              <a:buSzTx/>
              <a:tabLst/>
            </a:pPr>
            <a:r>
              <a:rPr lang="fr-FR" sz="6600" b="1" dirty="0" smtClean="0">
                <a:solidFill>
                  <a:schemeClr val="accent2"/>
                </a:solidFill>
                <a:latin typeface="+mj-lt"/>
                <a:ea typeface="+mj-ea"/>
                <a:cs typeface="+mj-cs"/>
              </a:rPr>
              <a:t>Les principales fonctions</a:t>
            </a:r>
          </a:p>
          <a:p>
            <a:pPr marR="0" indent="0" algn="ctr" fontAlgn="base">
              <a:lnSpc>
                <a:spcPct val="100000"/>
              </a:lnSpc>
              <a:spcBef>
                <a:spcPct val="0"/>
              </a:spcBef>
              <a:spcAft>
                <a:spcPct val="0"/>
              </a:spcAft>
              <a:buClrTx/>
              <a:buSzTx/>
              <a:tabLst/>
            </a:pPr>
            <a:r>
              <a:rPr lang="fr-FR" sz="6600" b="1" dirty="0" smtClean="0">
                <a:solidFill>
                  <a:schemeClr val="accent2"/>
                </a:solidFill>
                <a:latin typeface="+mj-lt"/>
                <a:ea typeface="+mj-ea"/>
                <a:cs typeface="+mj-cs"/>
              </a:rPr>
              <a:t>de notre association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rot="10800000" flipV="1">
            <a:off x="0" y="-1785101"/>
            <a:ext cx="9203466" cy="80945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fr-FR" sz="4000" b="1" dirty="0" smtClean="0">
              <a:solidFill>
                <a:schemeClr val="bg2">
                  <a:lumMod val="50000"/>
                </a:schemeClr>
              </a:solidFill>
              <a:latin typeface="+mj-lt"/>
              <a:ea typeface="Calibri" pitchFamily="34" charset="0"/>
              <a:cs typeface="Times New Roman" pitchFamily="18" charset="0"/>
            </a:endParaRPr>
          </a:p>
          <a:p>
            <a:pPr lvl="0" algn="ctr" fontAlgn="base">
              <a:spcBef>
                <a:spcPct val="0"/>
              </a:spcBef>
              <a:spcAft>
                <a:spcPct val="0"/>
              </a:spcAft>
            </a:pPr>
            <a:endParaRPr kumimoji="0" lang="fr-FR" sz="4000" b="1" u="none" strike="noStrike" cap="none" normalizeH="0" baseline="0" dirty="0" smtClean="0">
              <a:ln>
                <a:noFill/>
              </a:ln>
              <a:solidFill>
                <a:schemeClr val="bg2">
                  <a:lumMod val="50000"/>
                </a:schemeClr>
              </a:solidFill>
              <a:effectLst/>
              <a:latin typeface="+mj-lt"/>
              <a:ea typeface="Calibri" pitchFamily="34" charset="0"/>
              <a:cs typeface="Times New Roman" pitchFamily="18" charset="0"/>
            </a:endParaRPr>
          </a:p>
          <a:p>
            <a:pPr lvl="0" algn="ctr" fontAlgn="base">
              <a:spcBef>
                <a:spcPct val="0"/>
              </a:spcBef>
              <a:spcAft>
                <a:spcPct val="0"/>
              </a:spcAft>
            </a:pPr>
            <a:endParaRPr lang="fr-FR" sz="4000" b="1" dirty="0" smtClean="0">
              <a:solidFill>
                <a:schemeClr val="bg2">
                  <a:lumMod val="50000"/>
                </a:schemeClr>
              </a:solidFill>
              <a:latin typeface="+mj-lt"/>
              <a:ea typeface="Calibri" pitchFamily="34" charset="0"/>
              <a:cs typeface="Times New Roman" pitchFamily="18" charset="0"/>
            </a:endParaRPr>
          </a:p>
          <a:p>
            <a:pPr lvl="0" algn="ctr" fontAlgn="base">
              <a:spcBef>
                <a:spcPct val="0"/>
              </a:spcBef>
              <a:spcAft>
                <a:spcPct val="0"/>
              </a:spcAft>
            </a:pPr>
            <a:endParaRPr kumimoji="0" lang="fr-FR" sz="4000" b="1" u="none" strike="noStrike" cap="none" normalizeH="0" baseline="0" dirty="0" smtClean="0">
              <a:ln>
                <a:noFill/>
              </a:ln>
              <a:solidFill>
                <a:schemeClr val="bg2">
                  <a:lumMod val="50000"/>
                </a:schemeClr>
              </a:solidFill>
              <a:effectLst/>
              <a:latin typeface="+mj-lt"/>
              <a:ea typeface="Calibri" pitchFamily="34" charset="0"/>
              <a:cs typeface="Times New Roman" pitchFamily="18" charset="0"/>
            </a:endParaRPr>
          </a:p>
          <a:p>
            <a:pPr lvl="0" algn="ctr" fontAlgn="base">
              <a:spcBef>
                <a:spcPct val="0"/>
              </a:spcBef>
              <a:spcAft>
                <a:spcPct val="0"/>
              </a:spcAft>
            </a:pPr>
            <a:endParaRPr lang="fr-FR" sz="4000" b="1" dirty="0" smtClean="0">
              <a:solidFill>
                <a:schemeClr val="bg2">
                  <a:lumMod val="50000"/>
                </a:schemeClr>
              </a:solidFill>
              <a:latin typeface="+mj-lt"/>
              <a:ea typeface="Calibri" pitchFamily="34" charset="0"/>
              <a:cs typeface="Times New Roman" pitchFamily="18" charset="0"/>
            </a:endParaRPr>
          </a:p>
          <a:p>
            <a:pPr lvl="0" algn="ctr" fontAlgn="base">
              <a:spcBef>
                <a:spcPct val="0"/>
              </a:spcBef>
              <a:spcAft>
                <a:spcPct val="0"/>
              </a:spcAft>
            </a:pPr>
            <a:r>
              <a:rPr kumimoji="0" lang="fr-FR" sz="4400" b="1" u="none" strike="noStrike" cap="none" normalizeH="0" baseline="0" dirty="0" smtClean="0">
                <a:ln>
                  <a:noFill/>
                </a:ln>
                <a:solidFill>
                  <a:schemeClr val="accent2"/>
                </a:solidFill>
                <a:effectLst/>
                <a:latin typeface="+mj-lt"/>
                <a:ea typeface="Calibri" pitchFamily="34" charset="0"/>
                <a:cs typeface="Times New Roman" pitchFamily="18" charset="0"/>
              </a:rPr>
              <a:t>La fonction Accueil</a:t>
            </a:r>
            <a:r>
              <a:rPr kumimoji="0" lang="fr-FR" sz="4400" b="1" u="none" strike="noStrike" cap="none" normalizeH="0" dirty="0" smtClean="0">
                <a:ln>
                  <a:noFill/>
                </a:ln>
                <a:solidFill>
                  <a:schemeClr val="accent2"/>
                </a:solidFill>
                <a:effectLst/>
                <a:latin typeface="+mj-lt"/>
                <a:ea typeface="Calibri" pitchFamily="34" charset="0"/>
                <a:cs typeface="Times New Roman" pitchFamily="18" charset="0"/>
              </a:rPr>
              <a:t> </a:t>
            </a:r>
            <a:r>
              <a:rPr lang="fr-FR" sz="4400" b="1" dirty="0" smtClean="0">
                <a:solidFill>
                  <a:schemeClr val="accent2"/>
                </a:solidFill>
                <a:latin typeface="+mj-lt"/>
                <a:ea typeface="Calibri" pitchFamily="34" charset="0"/>
                <a:cs typeface="Times New Roman" pitchFamily="18" charset="0"/>
              </a:rPr>
              <a:t>Information </a:t>
            </a:r>
            <a:r>
              <a:rPr kumimoji="0" lang="fr-FR" sz="4400" b="1" u="none" strike="noStrike" cap="none" normalizeH="0" dirty="0" smtClean="0">
                <a:ln>
                  <a:noFill/>
                </a:ln>
                <a:solidFill>
                  <a:schemeClr val="accent2"/>
                </a:solidFill>
                <a:effectLst/>
                <a:latin typeface="+mj-lt"/>
                <a:ea typeface="Calibri" pitchFamily="34" charset="0"/>
                <a:cs typeface="Times New Roman" pitchFamily="18" charset="0"/>
              </a:rPr>
              <a:t>Orientation :</a:t>
            </a:r>
          </a:p>
          <a:p>
            <a:pPr lvl="0" algn="ctr" fontAlgn="base">
              <a:spcBef>
                <a:spcPct val="0"/>
              </a:spcBef>
              <a:spcAft>
                <a:spcPct val="0"/>
              </a:spcAft>
            </a:pPr>
            <a:endParaRPr lang="fr-FR" sz="4400" b="1" dirty="0" smtClean="0">
              <a:solidFill>
                <a:schemeClr val="accent2"/>
              </a:solidFill>
              <a:latin typeface="+mj-lt"/>
              <a:ea typeface="Calibri" pitchFamily="34" charset="0"/>
              <a:cs typeface="Times New Roman" pitchFamily="18" charset="0"/>
            </a:endParaRPr>
          </a:p>
          <a:p>
            <a:pPr lvl="0" algn="ctr" fontAlgn="base">
              <a:spcBef>
                <a:spcPct val="0"/>
              </a:spcBef>
              <a:spcAft>
                <a:spcPct val="0"/>
              </a:spcAft>
            </a:pPr>
            <a:r>
              <a:rPr lang="fr-FR" sz="4400" b="1" dirty="0" smtClean="0">
                <a:solidFill>
                  <a:schemeClr val="accent2"/>
                </a:solidFill>
                <a:latin typeface="+mj-lt"/>
                <a:ea typeface="Calibri" pitchFamily="34" charset="0"/>
                <a:cs typeface="Times New Roman" pitchFamily="18" charset="0"/>
              </a:rPr>
              <a:t>« AIO »</a:t>
            </a:r>
          </a:p>
          <a:p>
            <a:pPr lvl="0" algn="ctr" fontAlgn="base">
              <a:spcBef>
                <a:spcPct val="0"/>
              </a:spcBef>
              <a:spcAft>
                <a:spcPct val="0"/>
              </a:spcAft>
            </a:pPr>
            <a:endParaRPr lang="fr-FR" sz="4000" b="1" dirty="0" smtClean="0">
              <a:solidFill>
                <a:schemeClr val="bg2">
                  <a:lumMod val="50000"/>
                </a:schemeClr>
              </a:solidFill>
              <a:latin typeface="+mj-lt"/>
              <a:ea typeface="Calibri" pitchFamily="34" charset="0"/>
              <a:cs typeface="Times New Roman" pitchFamily="18" charset="0"/>
            </a:endParaRPr>
          </a:p>
          <a:p>
            <a:pPr lvl="0" algn="ctr" fontAlgn="base">
              <a:spcBef>
                <a:spcPct val="0"/>
              </a:spcBef>
              <a:spcAft>
                <a:spcPct val="0"/>
              </a:spcAft>
            </a:pPr>
            <a:r>
              <a:rPr kumimoji="0" lang="fr-FR" sz="3200" u="none" strike="noStrike" cap="none" normalizeH="0" dirty="0" smtClean="0">
                <a:ln>
                  <a:noFill/>
                </a:ln>
                <a:effectLst/>
                <a:latin typeface="+mj-lt"/>
                <a:ea typeface="Calibri" pitchFamily="34" charset="0"/>
                <a:cs typeface="Times New Roman" pitchFamily="18" charset="0"/>
              </a:rPr>
              <a:t>Conseiller et orienter les diverses demandes</a:t>
            </a:r>
          </a:p>
          <a:p>
            <a:pPr lvl="0" algn="ctr" fontAlgn="base">
              <a:spcBef>
                <a:spcPct val="0"/>
              </a:spcBef>
              <a:spcAft>
                <a:spcPct val="0"/>
              </a:spcAft>
            </a:pPr>
            <a:r>
              <a:rPr kumimoji="0" lang="fr-FR" sz="3200" u="none" strike="noStrike" cap="none" normalizeH="0" dirty="0" smtClean="0">
                <a:ln>
                  <a:noFill/>
                </a:ln>
                <a:effectLst/>
                <a:latin typeface="+mj-lt"/>
                <a:ea typeface="Calibri" pitchFamily="34" charset="0"/>
                <a:cs typeface="Times New Roman" pitchFamily="18" charset="0"/>
              </a:rPr>
              <a:t>782 demandes de logement traitées en 2012</a:t>
            </a:r>
          </a:p>
          <a:p>
            <a:pPr marL="0" marR="0" lvl="0" indent="0" algn="ctr" defTabSz="914400" rtl="0" eaLnBrk="1" fontAlgn="base" latinLnBrk="0" hangingPunct="1">
              <a:lnSpc>
                <a:spcPct val="100000"/>
              </a:lnSpc>
              <a:spcBef>
                <a:spcPct val="0"/>
              </a:spcBef>
              <a:spcAft>
                <a:spcPct val="0"/>
              </a:spcAft>
              <a:buClrTx/>
              <a:buSzTx/>
              <a:buFontTx/>
              <a:buNone/>
              <a:tabLst/>
            </a:pPr>
            <a:endParaRPr lang="fr-FR" sz="4000" b="1" baseline="0" dirty="0" smtClean="0">
              <a:solidFill>
                <a:schemeClr val="bg2">
                  <a:lumMod val="50000"/>
                </a:schemeClr>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0" y="1268760"/>
            <a:ext cx="9144000" cy="723275"/>
          </a:xfrm>
          <a:prstGeom prst="rect">
            <a:avLst/>
          </a:prstGeom>
          <a:noFill/>
        </p:spPr>
        <p:txBody>
          <a:bodyPr wrap="square" rtlCol="0">
            <a:spAutoFit/>
          </a:bodyPr>
          <a:lstStyle/>
          <a:p>
            <a:pPr algn="ctr"/>
            <a:r>
              <a:rPr lang="fr-FR" sz="4400" b="1" dirty="0" smtClean="0">
                <a:solidFill>
                  <a:schemeClr val="accent2"/>
                </a:solidFill>
              </a:rPr>
              <a:t>La fonction socio-éducative</a:t>
            </a:r>
            <a:r>
              <a:rPr lang="fr-FR" sz="2000" b="1" dirty="0" smtClean="0"/>
              <a:t> </a:t>
            </a:r>
            <a:endParaRPr lang="fr-FR" sz="2000" b="1" dirty="0"/>
          </a:p>
        </p:txBody>
      </p:sp>
      <p:sp>
        <p:nvSpPr>
          <p:cNvPr id="5" name="Rectangle 4"/>
          <p:cNvSpPr/>
          <p:nvPr/>
        </p:nvSpPr>
        <p:spPr>
          <a:xfrm>
            <a:off x="323528" y="2636912"/>
            <a:ext cx="8820472" cy="5016758"/>
          </a:xfrm>
          <a:prstGeom prst="rect">
            <a:avLst/>
          </a:prstGeom>
        </p:spPr>
        <p:txBody>
          <a:bodyPr wrap="square">
            <a:spAutoFit/>
          </a:bodyPr>
          <a:lstStyle/>
          <a:p>
            <a:pPr algn="just" eaLnBrk="0" fontAlgn="base" hangingPunct="0">
              <a:spcBef>
                <a:spcPct val="0"/>
              </a:spcBef>
              <a:spcAft>
                <a:spcPct val="0"/>
              </a:spcAft>
            </a:pPr>
            <a:r>
              <a:rPr lang="fr-FR" sz="3200" i="1" dirty="0" smtClean="0">
                <a:latin typeface="+mj-lt"/>
                <a:ea typeface="Calibri" pitchFamily="34" charset="0"/>
                <a:cs typeface="Times New Roman" pitchFamily="18" charset="0"/>
              </a:rPr>
              <a:t>Accompagner le parcours professionnel, de formation et d’insertion des jeunes en proposant des actions individuelles et collectives. </a:t>
            </a:r>
          </a:p>
          <a:p>
            <a:pPr algn="just" eaLnBrk="0" fontAlgn="base" hangingPunct="0">
              <a:spcBef>
                <a:spcPct val="0"/>
              </a:spcBef>
              <a:spcAft>
                <a:spcPct val="0"/>
              </a:spcAft>
            </a:pPr>
            <a:endParaRPr lang="fr-FR" sz="3200" dirty="0" smtClean="0">
              <a:ea typeface="Calibri" pitchFamily="34" charset="0"/>
              <a:cs typeface="Times New Roman" pitchFamily="18" charset="0"/>
            </a:endParaRPr>
          </a:p>
          <a:p>
            <a:pPr algn="just" eaLnBrk="0" fontAlgn="base" hangingPunct="0">
              <a:spcBef>
                <a:spcPct val="0"/>
              </a:spcBef>
              <a:spcAft>
                <a:spcPct val="0"/>
              </a:spcAft>
            </a:pPr>
            <a:r>
              <a:rPr lang="fr-FR" sz="3200" dirty="0" smtClean="0">
                <a:latin typeface="+mj-lt"/>
                <a:ea typeface="Calibri" pitchFamily="34" charset="0"/>
                <a:cs typeface="Times New Roman" pitchFamily="18" charset="0"/>
              </a:rPr>
              <a:t>125 résidents ont bénéficié d’un accompagnement individuel en 2012</a:t>
            </a:r>
          </a:p>
          <a:p>
            <a:pPr lvl="0" algn="just" eaLnBrk="0" fontAlgn="base" hangingPunct="0">
              <a:spcBef>
                <a:spcPct val="0"/>
              </a:spcBef>
              <a:spcAft>
                <a:spcPct val="0"/>
              </a:spcAft>
            </a:pPr>
            <a:endParaRPr lang="fr-FR" sz="3200" dirty="0" smtClean="0">
              <a:latin typeface="+mj-lt"/>
              <a:ea typeface="Calibri" pitchFamily="34" charset="0"/>
              <a:cs typeface="Times New Roman" pitchFamily="18" charset="0"/>
            </a:endParaRPr>
          </a:p>
          <a:p>
            <a:pPr lvl="0" algn="just" eaLnBrk="0" fontAlgn="base" hangingPunct="0">
              <a:spcBef>
                <a:spcPct val="0"/>
              </a:spcBef>
              <a:spcAft>
                <a:spcPct val="0"/>
              </a:spcAft>
            </a:pPr>
            <a:endParaRPr lang="fr-FR" sz="3200" dirty="0" smtClean="0">
              <a:latin typeface="+mj-lt"/>
              <a:ea typeface="Calibri" pitchFamily="34" charset="0"/>
              <a:cs typeface="Times New Roman" pitchFamily="18" charset="0"/>
            </a:endParaRPr>
          </a:p>
          <a:p>
            <a:pPr lvl="0" algn="just" eaLnBrk="0" fontAlgn="base" hangingPunct="0">
              <a:spcBef>
                <a:spcPct val="0"/>
              </a:spcBef>
              <a:spcAft>
                <a:spcPct val="0"/>
              </a:spcAft>
            </a:pPr>
            <a:endParaRPr lang="fr-FR" sz="3200" dirty="0" smtClean="0">
              <a:latin typeface="+mj-lt"/>
              <a:ea typeface="Calibri" pitchFamily="34" charset="0"/>
              <a:cs typeface="Times New Roman" pitchFamily="18" charset="0"/>
            </a:endParaRPr>
          </a:p>
          <a:p>
            <a:pPr lvl="0" algn="just" eaLnBrk="0" fontAlgn="base" hangingPunct="0">
              <a:spcBef>
                <a:spcPct val="0"/>
              </a:spcBef>
              <a:spcAft>
                <a:spcPct val="0"/>
              </a:spcAft>
            </a:pPr>
            <a:endParaRPr lang="fr-FR" sz="3200" dirty="0" smtClean="0">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60648"/>
            <a:ext cx="7200800" cy="7540526"/>
          </a:xfrm>
          <a:prstGeom prst="rect">
            <a:avLst/>
          </a:prstGeom>
          <a:noFill/>
        </p:spPr>
        <p:txBody>
          <a:bodyPr wrap="square" rtlCol="0">
            <a:spAutoFit/>
          </a:bodyPr>
          <a:lstStyle/>
          <a:p>
            <a:pPr>
              <a:buFontTx/>
              <a:buChar char="-"/>
            </a:pPr>
            <a:endParaRPr lang="fr-FR" dirty="0" smtClean="0">
              <a:latin typeface="+mj-lt"/>
              <a:ea typeface="Calibri" pitchFamily="34" charset="0"/>
              <a:cs typeface="Times New Roman" pitchFamily="18" charset="0"/>
            </a:endParaRPr>
          </a:p>
          <a:p>
            <a:pPr algn="ctr"/>
            <a:r>
              <a:rPr lang="fr-FR" sz="4400" b="1" dirty="0" smtClean="0">
                <a:solidFill>
                  <a:schemeClr val="accent2"/>
                </a:solidFill>
                <a:latin typeface="+mj-lt"/>
                <a:ea typeface="Calibri" pitchFamily="34" charset="0"/>
                <a:cs typeface="Times New Roman" pitchFamily="18" charset="0"/>
              </a:rPr>
              <a:t>      La Vie collective/ouverture       sur la ville</a:t>
            </a:r>
          </a:p>
          <a:p>
            <a:pPr lvl="1"/>
            <a:r>
              <a:rPr lang="fr-FR" dirty="0" smtClean="0">
                <a:latin typeface="+mj-lt"/>
                <a:ea typeface="Calibri" pitchFamily="34" charset="0"/>
                <a:cs typeface="Times New Roman" pitchFamily="18" charset="0"/>
              </a:rPr>
              <a:t>Exemples de contribution territoriale : la semaine de l’Amour, la baleine Cargo et la Géante, </a:t>
            </a:r>
          </a:p>
          <a:p>
            <a:pPr lvl="1">
              <a:buFontTx/>
              <a:buChar char="-"/>
            </a:pPr>
            <a:endParaRPr lang="fr-FR" dirty="0" smtClean="0">
              <a:latin typeface="+mj-lt"/>
              <a:ea typeface="Calibri" pitchFamily="34" charset="0"/>
              <a:cs typeface="Times New Roman" pitchFamily="18" charset="0"/>
            </a:endParaRPr>
          </a:p>
          <a:p>
            <a:pPr lvl="1"/>
            <a:r>
              <a:rPr lang="fr-FR" dirty="0" smtClean="0">
                <a:latin typeface="+mj-lt"/>
                <a:ea typeface="Calibri" pitchFamily="34" charset="0"/>
                <a:cs typeface="Times New Roman" pitchFamily="18" charset="0"/>
              </a:rPr>
              <a:t> Quelques temps forts :</a:t>
            </a:r>
          </a:p>
          <a:p>
            <a:pPr lvl="2">
              <a:buFont typeface="Arial" pitchFamily="34" charset="0"/>
              <a:buChar char="•"/>
            </a:pPr>
            <a:r>
              <a:rPr lang="fr-FR" dirty="0" smtClean="0">
                <a:latin typeface="+mj-lt"/>
                <a:ea typeface="Calibri" pitchFamily="34" charset="0"/>
                <a:cs typeface="Times New Roman" pitchFamily="18" charset="0"/>
              </a:rPr>
              <a:t>La journée d’intégration de septembre</a:t>
            </a:r>
          </a:p>
          <a:p>
            <a:pPr lvl="2">
              <a:buFont typeface="Arial" pitchFamily="34" charset="0"/>
              <a:buChar char="•"/>
            </a:pPr>
            <a:r>
              <a:rPr lang="fr-FR" dirty="0" smtClean="0">
                <a:latin typeface="+mj-lt"/>
                <a:ea typeface="Calibri" pitchFamily="34" charset="0"/>
                <a:cs typeface="Times New Roman" pitchFamily="18" charset="0"/>
              </a:rPr>
              <a:t>La fête de fin d’année</a:t>
            </a:r>
          </a:p>
          <a:p>
            <a:pPr lvl="2"/>
            <a:endParaRPr lang="fr-FR" dirty="0" smtClean="0">
              <a:latin typeface="+mj-lt"/>
              <a:ea typeface="Calibri" pitchFamily="34" charset="0"/>
              <a:cs typeface="Times New Roman" pitchFamily="18" charset="0"/>
            </a:endParaRPr>
          </a:p>
          <a:p>
            <a:pPr lvl="1"/>
            <a:r>
              <a:rPr lang="fr-FR" dirty="0" smtClean="0">
                <a:latin typeface="+mj-lt"/>
                <a:ea typeface="Calibri" pitchFamily="34" charset="0"/>
                <a:cs typeface="Times New Roman" pitchFamily="18" charset="0"/>
              </a:rPr>
              <a:t> Animations au quotidien</a:t>
            </a:r>
          </a:p>
          <a:p>
            <a:pPr lvl="2">
              <a:buFont typeface="Arial" pitchFamily="34" charset="0"/>
              <a:buChar char="•"/>
            </a:pPr>
            <a:r>
              <a:rPr lang="fr-FR" dirty="0" smtClean="0">
                <a:latin typeface="+mj-lt"/>
                <a:ea typeface="Calibri" pitchFamily="34" charset="0"/>
                <a:cs typeface="Times New Roman" pitchFamily="18" charset="0"/>
              </a:rPr>
              <a:t>Le sport du mardi soir</a:t>
            </a:r>
          </a:p>
          <a:p>
            <a:pPr lvl="2">
              <a:buFont typeface="Arial" pitchFamily="34" charset="0"/>
              <a:buChar char="•"/>
            </a:pPr>
            <a:r>
              <a:rPr lang="fr-FR" dirty="0" smtClean="0">
                <a:latin typeface="+mj-lt"/>
                <a:ea typeface="Calibri" pitchFamily="34" charset="0"/>
                <a:cs typeface="Times New Roman" pitchFamily="18" charset="0"/>
              </a:rPr>
              <a:t>Les initiations avec des clubs sportifs (base-ball,…)</a:t>
            </a:r>
          </a:p>
          <a:p>
            <a:pPr lvl="2">
              <a:buFont typeface="Arial" pitchFamily="34" charset="0"/>
              <a:buChar char="•"/>
            </a:pPr>
            <a:r>
              <a:rPr lang="fr-FR" dirty="0" smtClean="0">
                <a:latin typeface="+mj-lt"/>
                <a:ea typeface="Calibri" pitchFamily="34" charset="0"/>
                <a:cs typeface="Times New Roman" pitchFamily="18" charset="0"/>
              </a:rPr>
              <a:t>Les ouvertures Week-end.</a:t>
            </a:r>
          </a:p>
          <a:p>
            <a:pPr lvl="2">
              <a:buFont typeface="Arial" pitchFamily="34" charset="0"/>
              <a:buChar char="•"/>
            </a:pPr>
            <a:r>
              <a:rPr lang="fr-FR" dirty="0" smtClean="0">
                <a:latin typeface="+mj-lt"/>
                <a:ea typeface="Calibri" pitchFamily="34" charset="0"/>
                <a:cs typeface="Times New Roman" pitchFamily="18" charset="0"/>
              </a:rPr>
              <a:t>Les ateliers : cuisine, déclaration d’impôts, </a:t>
            </a:r>
          </a:p>
          <a:p>
            <a:pPr lvl="1"/>
            <a:r>
              <a:rPr lang="fr-FR" dirty="0" smtClean="0">
                <a:latin typeface="+mj-lt"/>
                <a:ea typeface="Calibri" pitchFamily="34" charset="0"/>
                <a:cs typeface="Times New Roman" pitchFamily="18" charset="0"/>
              </a:rPr>
              <a:t> Instances de responsabilisation</a:t>
            </a:r>
          </a:p>
          <a:p>
            <a:pPr lvl="2">
              <a:buFont typeface="Arial" pitchFamily="34" charset="0"/>
              <a:buChar char="•"/>
            </a:pPr>
            <a:r>
              <a:rPr lang="fr-FR" dirty="0" smtClean="0">
                <a:latin typeface="+mj-lt"/>
                <a:ea typeface="Calibri" pitchFamily="34" charset="0"/>
                <a:cs typeface="Times New Roman" pitchFamily="18" charset="0"/>
              </a:rPr>
              <a:t>Les autogestions de salles, le Conseil de la Vie Sociale, la réunion mensuelle de résidents, le Conseil d’Administration</a:t>
            </a:r>
          </a:p>
          <a:p>
            <a:pPr lvl="2"/>
            <a:endParaRPr lang="fr-FR" dirty="0" smtClean="0">
              <a:latin typeface="+mj-lt"/>
              <a:ea typeface="Calibri" pitchFamily="34" charset="0"/>
              <a:cs typeface="Times New Roman" pitchFamily="18" charset="0"/>
            </a:endParaRPr>
          </a:p>
          <a:p>
            <a:pPr lvl="2"/>
            <a:endParaRPr lang="fr-FR" dirty="0" smtClean="0">
              <a:ea typeface="Calibri" pitchFamily="34" charset="0"/>
              <a:cs typeface="Times New Roman" pitchFamily="18" charset="0"/>
            </a:endParaRPr>
          </a:p>
          <a:p>
            <a:pPr lvl="2"/>
            <a:endParaRPr lang="fr-FR" dirty="0" smtClean="0">
              <a:latin typeface="+mj-lt"/>
              <a:ea typeface="Calibri" pitchFamily="34" charset="0"/>
              <a:cs typeface="Times New Roman" pitchFamily="18" charset="0"/>
            </a:endParaRPr>
          </a:p>
          <a:p>
            <a:pPr lvl="2"/>
            <a:endParaRPr lang="fr-FR" dirty="0" smtClean="0">
              <a:latin typeface="+mj-lt"/>
              <a:ea typeface="Calibri" pitchFamily="34" charset="0"/>
              <a:cs typeface="Times New Roman" pitchFamily="18" charset="0"/>
            </a:endParaRPr>
          </a:p>
          <a:p>
            <a:pPr lvl="2"/>
            <a:endParaRPr lang="fr-FR" dirty="0" smtClean="0">
              <a:latin typeface="+mj-lt"/>
              <a:ea typeface="Calibri" pitchFamily="34" charset="0"/>
              <a:cs typeface="Times New Roman" pitchFamily="18" charset="0"/>
            </a:endParaRPr>
          </a:p>
        </p:txBody>
      </p:sp>
      <p:pic>
        <p:nvPicPr>
          <p:cNvPr id="1026" name="Image 1" descr="O:\antilles.JPG"/>
          <p:cNvPicPr>
            <a:picLocks noChangeAspect="1" noChangeArrowheads="1"/>
          </p:cNvPicPr>
          <p:nvPr/>
        </p:nvPicPr>
        <p:blipFill>
          <a:blip r:embed="rId2" cstate="print"/>
          <a:srcRect/>
          <a:stretch>
            <a:fillRect/>
          </a:stretch>
        </p:blipFill>
        <p:spPr bwMode="auto">
          <a:xfrm>
            <a:off x="6444208" y="3284984"/>
            <a:ext cx="2110681" cy="1588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99592" y="1732603"/>
            <a:ext cx="727943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Propose des produits alimentaires de qualité, à un coût modique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Apporte une réponse à l'urgence alimentaire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Encourage une alimentation saine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Quelques Chiffres :</a:t>
            </a:r>
          </a:p>
          <a:p>
            <a:pPr eaLnBrk="0" fontAlgn="base" hangingPunct="0">
              <a:spcBef>
                <a:spcPct val="0"/>
              </a:spcBef>
              <a:spcAft>
                <a:spcPct val="0"/>
              </a:spcAft>
            </a:pPr>
            <a:r>
              <a:rPr lang="fr-FR" dirty="0" smtClean="0"/>
              <a:t>       </a:t>
            </a:r>
            <a:r>
              <a:rPr lang="fr-FR" dirty="0" smtClean="0">
                <a:latin typeface="+mj-lt"/>
              </a:rPr>
              <a:t>53 tonnes de produits vendus( -2.54/ /2011)</a:t>
            </a: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cs typeface="Arial" pitchFamily="34" charset="0"/>
              </a:rPr>
              <a:t>        507usagers</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mj-lt"/>
                <a:cs typeface="Arial" pitchFamily="34" charset="0"/>
              </a:rPr>
              <a:t>        321 enfants de parents isolés</a:t>
            </a: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cs typeface="Arial" pitchFamily="34" charset="0"/>
              </a:rPr>
              <a:t>        170 bénéficiaires</a:t>
            </a:r>
            <a:r>
              <a:rPr kumimoji="0" lang="fr-FR" b="0" i="0" u="none" strike="noStrike" cap="none" normalizeH="0" dirty="0" smtClean="0">
                <a:ln>
                  <a:noFill/>
                </a:ln>
                <a:solidFill>
                  <a:schemeClr val="tx1"/>
                </a:solidFill>
                <a:effectLst/>
                <a:latin typeface="+mj-lt"/>
                <a:cs typeface="Arial" pitchFamily="34" charset="0"/>
              </a:rPr>
              <a:t> du RSA</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mj-lt"/>
                <a:ea typeface="Lucida Sans Unicode" pitchFamily="34" charset="0"/>
                <a:cs typeface="Times New Roman" pitchFamily="18" charset="0"/>
              </a:rPr>
              <a:t>Des actions collectives :</a:t>
            </a:r>
            <a:endPar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         Ateliers « cuisine »</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mj-lt"/>
                <a:ea typeface="Lucida Sans Unicode" pitchFamily="34" charset="0"/>
                <a:cs typeface="Times New Roman" pitchFamily="18" charset="0"/>
              </a:rPr>
              <a:t>         Jardin solidaire </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mj-lt"/>
                <a:ea typeface="Lucida Sans Unicode" pitchFamily="34" charset="0"/>
                <a:cs typeface="Times New Roman" pitchFamily="18" charset="0"/>
              </a:rPr>
              <a:t>         Goûter pour les enfants </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mj-lt"/>
                <a:ea typeface="Lucida Sans Unicode" pitchFamily="34" charset="0"/>
                <a:cs typeface="Times New Roman" pitchFamily="18" charset="0"/>
              </a:rPr>
              <a:t>         Bilan de Santé</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mj-lt"/>
                <a:ea typeface="Lucida Sans Unicode" pitchFamily="34" charset="0"/>
                <a:cs typeface="Times New Roman" pitchFamily="18" charset="0"/>
              </a:rPr>
              <a:t>Nous encourageons le volontariat et l'engagement</a:t>
            </a:r>
            <a:endParaRPr kumimoji="0" lang="fr-FR"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0" y="836712"/>
            <a:ext cx="9144000" cy="769441"/>
          </a:xfrm>
          <a:prstGeom prst="rect">
            <a:avLst/>
          </a:prstGeom>
        </p:spPr>
        <p:txBody>
          <a:bodyPr wrap="square">
            <a:spAutoFit/>
          </a:bodyPr>
          <a:lstStyle/>
          <a:p>
            <a:pPr algn="ctr" fontAlgn="base">
              <a:spcBef>
                <a:spcPct val="0"/>
              </a:spcBef>
              <a:spcAft>
                <a:spcPct val="0"/>
              </a:spcAft>
            </a:pPr>
            <a:r>
              <a:rPr lang="fr-FR" sz="4400" b="1" dirty="0" smtClean="0">
                <a:solidFill>
                  <a:schemeClr val="accent2"/>
                </a:solidFill>
                <a:latin typeface="+mj-lt"/>
                <a:ea typeface="+mj-ea"/>
                <a:cs typeface="+mj-cs"/>
              </a:rPr>
              <a:t>L’épicerie solidaire « </a:t>
            </a:r>
            <a:r>
              <a:rPr lang="fr-FR" sz="4400" b="1" dirty="0" err="1" smtClean="0">
                <a:solidFill>
                  <a:schemeClr val="accent2"/>
                </a:solidFill>
                <a:latin typeface="+mj-lt"/>
                <a:ea typeface="+mj-ea"/>
                <a:cs typeface="+mj-cs"/>
              </a:rPr>
              <a:t>Cap’jeunes</a:t>
            </a:r>
            <a:r>
              <a:rPr lang="fr-FR" sz="4400" b="1" dirty="0" smtClean="0">
                <a:solidFill>
                  <a:schemeClr val="accent2"/>
                </a:solidFill>
                <a:latin typeface="+mj-lt"/>
                <a:ea typeface="+mj-ea"/>
                <a:cs typeface="+mj-cs"/>
              </a:rPr>
              <a:t> »</a:t>
            </a:r>
          </a:p>
        </p:txBody>
      </p:sp>
      <p:pic>
        <p:nvPicPr>
          <p:cNvPr id="2050" name="Image 23" descr="Photo épicerie macif 006.jpg"/>
          <p:cNvPicPr>
            <a:picLocks noChangeAspect="1" noChangeArrowheads="1"/>
          </p:cNvPicPr>
          <p:nvPr/>
        </p:nvPicPr>
        <p:blipFill>
          <a:blip r:embed="rId2" cstate="print"/>
          <a:srcRect/>
          <a:stretch>
            <a:fillRect/>
          </a:stretch>
        </p:blipFill>
        <p:spPr bwMode="auto">
          <a:xfrm>
            <a:off x="5580112" y="3020231"/>
            <a:ext cx="3312368" cy="275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724055"/>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r-FR" sz="4400" b="1" dirty="0" smtClean="0">
                <a:solidFill>
                  <a:schemeClr val="accent2"/>
                </a:solidFill>
                <a:latin typeface="+mj-lt"/>
                <a:ea typeface="+mj-ea"/>
                <a:cs typeface="+mj-cs"/>
              </a:rPr>
              <a:t>   La Maison de l’Europe</a:t>
            </a:r>
          </a:p>
        </p:txBody>
      </p:sp>
      <p:sp>
        <p:nvSpPr>
          <p:cNvPr id="26626" name="Rectangle 2"/>
          <p:cNvSpPr>
            <a:spLocks noChangeArrowheads="1"/>
          </p:cNvSpPr>
          <p:nvPr/>
        </p:nvSpPr>
        <p:spPr bwMode="auto">
          <a:xfrm>
            <a:off x="467544" y="1716791"/>
            <a:ext cx="6912768"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400" b="0" i="0" u="none" strike="noStrike" cap="none" normalizeH="0" baseline="0" dirty="0" smtClean="0">
                <a:ln>
                  <a:noFill/>
                </a:ln>
                <a:solidFill>
                  <a:schemeClr val="tx1"/>
                </a:solidFill>
                <a:effectLst/>
                <a:latin typeface="+mj-lt"/>
                <a:ea typeface="Lucida Sans Unicode" pitchFamily="34" charset="0"/>
                <a:cs typeface="Times New Roman" pitchFamily="18" charset="0"/>
              </a:rPr>
              <a:t>Permet de bénéficier d'une expérience de mobilité Européenne </a:t>
            </a:r>
          </a:p>
          <a:p>
            <a:pPr marL="0" marR="0" lvl="0" indent="0" algn="l" defTabSz="914400" rtl="0" eaLnBrk="0" fontAlgn="base" latinLnBrk="0" hangingPunct="0">
              <a:lnSpc>
                <a:spcPct val="100000"/>
              </a:lnSpc>
              <a:spcBef>
                <a:spcPct val="0"/>
              </a:spcBef>
              <a:spcAft>
                <a:spcPct val="0"/>
              </a:spcAft>
              <a:buClrTx/>
              <a:buSzTx/>
              <a:tabLst/>
            </a:pPr>
            <a:r>
              <a:rPr kumimoji="0" lang="fr-FR" sz="2400" b="0" i="0" u="none" strike="noStrike" cap="none" normalizeH="0" baseline="0" dirty="0" smtClean="0">
                <a:ln>
                  <a:noFill/>
                </a:ln>
                <a:solidFill>
                  <a:schemeClr val="tx1"/>
                </a:solidFill>
                <a:effectLst/>
                <a:latin typeface="+mj-lt"/>
                <a:ea typeface="Lucida Sans Unicode" pitchFamily="34" charset="0"/>
                <a:cs typeface="Times New Roman" pitchFamily="18" charset="0"/>
              </a:rPr>
              <a:t>Sensibilise à la citoyenneté européenne</a:t>
            </a:r>
            <a:endParaRPr kumimoji="0" lang="fr-FR" sz="2400" b="0" i="0" u="none" strike="noStrike" cap="none" normalizeH="0" baseline="0" dirty="0" smtClean="0">
              <a:ln>
                <a:noFill/>
              </a:ln>
              <a:solidFill>
                <a:schemeClr val="tx1"/>
              </a:solidFill>
              <a:effectLst/>
              <a:latin typeface="+mj-lt"/>
              <a:cs typeface="Arial" pitchFamily="34" charset="0"/>
            </a:endParaRPr>
          </a:p>
          <a:p>
            <a:r>
              <a:rPr lang="fr-FR" sz="2400" dirty="0" smtClean="0">
                <a:latin typeface="+mj-lt"/>
              </a:rPr>
              <a:t>En 2012, 639 jeunes ont été concernés par des interventions collectives ou individuelles ( écoles, lycées)</a:t>
            </a:r>
          </a:p>
          <a:p>
            <a:r>
              <a:rPr lang="fr-FR" sz="2400" dirty="0" smtClean="0">
                <a:latin typeface="+mj-lt"/>
              </a:rPr>
              <a:t>20 jeunes sont partis grâce à des programmes de mobilité </a:t>
            </a:r>
          </a:p>
          <a:p>
            <a:r>
              <a:rPr lang="fr-FR" sz="2400" dirty="0" smtClean="0">
                <a:latin typeface="+mj-lt"/>
              </a:rPr>
              <a:t>25 jeunes ont été accueillis à Niort dans les entreprises ou associations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2800" b="0" i="0" u="none" strike="noStrike" cap="none" normalizeH="0" baseline="0" dirty="0" smtClean="0">
              <a:ln>
                <a:noFill/>
              </a:ln>
              <a:solidFill>
                <a:schemeClr val="tx1"/>
              </a:solidFill>
              <a:effectLst/>
              <a:latin typeface="+mj-lt"/>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2800" b="0"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endParaRPr>
          </a:p>
        </p:txBody>
      </p:sp>
      <p:pic>
        <p:nvPicPr>
          <p:cNvPr id="3074" name="Picture 2" descr="4574703-unione-europea-mappa-le-bandiere-e-le-persone"/>
          <p:cNvPicPr>
            <a:picLocks noChangeAspect="1" noChangeArrowheads="1"/>
          </p:cNvPicPr>
          <p:nvPr/>
        </p:nvPicPr>
        <p:blipFill>
          <a:blip r:embed="rId2" cstate="print"/>
          <a:srcRect/>
          <a:stretch>
            <a:fillRect/>
          </a:stretch>
        </p:blipFill>
        <p:spPr bwMode="auto">
          <a:xfrm>
            <a:off x="7162800" y="4581128"/>
            <a:ext cx="1981200" cy="1946275"/>
          </a:xfrm>
          <a:prstGeom prst="rect">
            <a:avLst/>
          </a:prstGeom>
          <a:noFill/>
          <a:ln w="9525">
            <a:noFill/>
            <a:miter lim="800000"/>
            <a:headEnd/>
            <a:tailEnd/>
          </a:ln>
        </p:spPr>
      </p:pic>
      <p:pic>
        <p:nvPicPr>
          <p:cNvPr id="3075" name="Picture 3" descr="imagesCANXRP6P"/>
          <p:cNvPicPr>
            <a:picLocks noChangeAspect="1" noChangeArrowheads="1"/>
          </p:cNvPicPr>
          <p:nvPr/>
        </p:nvPicPr>
        <p:blipFill>
          <a:blip r:embed="rId3" cstate="print"/>
          <a:srcRect/>
          <a:stretch>
            <a:fillRect/>
          </a:stretch>
        </p:blipFill>
        <p:spPr bwMode="auto">
          <a:xfrm>
            <a:off x="6876256" y="836712"/>
            <a:ext cx="1936750" cy="1296987"/>
          </a:xfrm>
          <a:prstGeom prst="rect">
            <a:avLst/>
          </a:prstGeom>
          <a:noFill/>
          <a:ln w="9525">
            <a:noFill/>
            <a:miter lim="800000"/>
            <a:headEnd/>
            <a:tailEnd/>
          </a:ln>
        </p:spPr>
      </p:pic>
      <p:pic>
        <p:nvPicPr>
          <p:cNvPr id="6" name="Image 5" descr="DSC00950.JPG"/>
          <p:cNvPicPr>
            <a:picLocks noChangeAspect="1"/>
          </p:cNvPicPr>
          <p:nvPr/>
        </p:nvPicPr>
        <p:blipFill>
          <a:blip r:embed="rId4" cstate="print"/>
          <a:stretch>
            <a:fillRect/>
          </a:stretch>
        </p:blipFill>
        <p:spPr>
          <a:xfrm>
            <a:off x="6948264" y="2780928"/>
            <a:ext cx="2016224" cy="1440160"/>
          </a:xfrm>
          <a:prstGeom prst="rect">
            <a:avLst/>
          </a:prstGeom>
        </p:spPr>
      </p:pic>
      <p:sp>
        <p:nvSpPr>
          <p:cNvPr id="7" name="ZoneTexte 6"/>
          <p:cNvSpPr txBox="1"/>
          <p:nvPr/>
        </p:nvSpPr>
        <p:spPr>
          <a:xfrm>
            <a:off x="1187624" y="1628800"/>
            <a:ext cx="4608512" cy="369332"/>
          </a:xfrm>
          <a:prstGeom prst="rect">
            <a:avLst/>
          </a:prstGeom>
          <a:noFill/>
        </p:spPr>
        <p:txBody>
          <a:bodyPr wrap="square" rtlCol="0">
            <a:spAutoFit/>
          </a:bodyPr>
          <a:lstStyle/>
          <a:p>
            <a:r>
              <a:rPr lang="fr-FR" dirty="0" smtClean="0">
                <a:solidFill>
                  <a:schemeClr val="accent2"/>
                </a:solidFill>
                <a:latin typeface="+mj-lt"/>
              </a:rPr>
              <a:t>               www.maisondeleurope79.fr</a:t>
            </a:r>
            <a:endParaRPr lang="fr-FR" dirty="0">
              <a:solidFill>
                <a:schemeClr val="accent2"/>
              </a:solidFill>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1776</TotalTime>
  <Words>717</Words>
  <Application>Microsoft Office PowerPoint</Application>
  <PresentationFormat>Affichage à l'écran (4:3)</PresentationFormat>
  <Paragraphs>162</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Débit</vt:lpstr>
      <vt:lpstr>Intervention du Jeudi 11 Avril</vt:lpstr>
      <vt:lpstr>Diapositive 2</vt:lpstr>
      <vt:lpstr>La mission</vt:lpstr>
      <vt:lpstr>Diapositive 4</vt:lpstr>
      <vt:lpstr>Diapositive 5</vt:lpstr>
      <vt:lpstr>La fonction socio-éducative </vt:lpstr>
      <vt:lpstr>Diapositive 7</vt:lpstr>
      <vt:lpstr>Diapositive 8</vt:lpstr>
      <vt:lpstr>Diapositive 9</vt:lpstr>
      <vt:lpstr>Diapositive 10</vt:lpstr>
      <vt:lpstr>Diapositive 11</vt:lpstr>
      <vt:lpstr>Diapositive 12</vt:lpstr>
      <vt:lpstr>Diapositive 13</vt:lpstr>
      <vt:lpstr>Diapositive 14</vt:lpstr>
      <vt:lpstr>Diapositive 15</vt:lpstr>
      <vt:lpstr>Les jeunes résidents face à la vulnérabilité</vt:lpstr>
      <vt:lpstr>Quels sont les facteurs de vulnérabilité ?</vt:lpstr>
      <vt:lpstr>La déficience intellectuelle</vt:lpstr>
      <vt:lpstr>Les éléments de vie</vt:lpstr>
      <vt:lpstr>L’environnement familial/social</vt:lpstr>
      <vt:lpstr>Handicap social</vt:lpstr>
      <vt:lpstr>Educationnel</vt:lpstr>
      <vt:lpstr>Echec scolaire</vt:lpstr>
      <vt:lpstr>Un toit pour se construire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du 20 mai 2010</dc:title>
  <dc:creator>SERGE</dc:creator>
  <cp:lastModifiedBy>fjt</cp:lastModifiedBy>
  <cp:revision>263</cp:revision>
  <dcterms:created xsi:type="dcterms:W3CDTF">2010-05-14T15:23:09Z</dcterms:created>
  <dcterms:modified xsi:type="dcterms:W3CDTF">2013-04-11T14:11:21Z</dcterms:modified>
</cp:coreProperties>
</file>